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lvl1pPr>
      <a:defRPr sz="1400">
        <a:latin typeface="+mj-lt"/>
        <a:ea typeface="+mj-ea"/>
        <a:cs typeface="+mj-cs"/>
        <a:sym typeface="Avenir Roman"/>
      </a:defRPr>
    </a:lvl1pPr>
    <a:lvl2pPr>
      <a:defRPr sz="1400">
        <a:latin typeface="+mj-lt"/>
        <a:ea typeface="+mj-ea"/>
        <a:cs typeface="+mj-cs"/>
        <a:sym typeface="Avenir Roman"/>
      </a:defRPr>
    </a:lvl2pPr>
    <a:lvl3pPr>
      <a:defRPr sz="1400">
        <a:latin typeface="+mj-lt"/>
        <a:ea typeface="+mj-ea"/>
        <a:cs typeface="+mj-cs"/>
        <a:sym typeface="Avenir Roman"/>
      </a:defRPr>
    </a:lvl3pPr>
    <a:lvl4pPr>
      <a:defRPr sz="1400">
        <a:latin typeface="+mj-lt"/>
        <a:ea typeface="+mj-ea"/>
        <a:cs typeface="+mj-cs"/>
        <a:sym typeface="Avenir Roman"/>
      </a:defRPr>
    </a:lvl4pPr>
    <a:lvl5pPr>
      <a:defRPr sz="1400">
        <a:latin typeface="+mj-lt"/>
        <a:ea typeface="+mj-ea"/>
        <a:cs typeface="+mj-cs"/>
        <a:sym typeface="Avenir Roman"/>
      </a:defRPr>
    </a:lvl5pPr>
    <a:lvl6pPr>
      <a:defRPr sz="1400">
        <a:latin typeface="+mj-lt"/>
        <a:ea typeface="+mj-ea"/>
        <a:cs typeface="+mj-cs"/>
        <a:sym typeface="Avenir Roman"/>
      </a:defRPr>
    </a:lvl6pPr>
    <a:lvl7pPr>
      <a:defRPr sz="1400">
        <a:latin typeface="+mj-lt"/>
        <a:ea typeface="+mj-ea"/>
        <a:cs typeface="+mj-cs"/>
        <a:sym typeface="Avenir Roman"/>
      </a:defRPr>
    </a:lvl7pPr>
    <a:lvl8pPr>
      <a:defRPr sz="1400">
        <a:latin typeface="+mj-lt"/>
        <a:ea typeface="+mj-ea"/>
        <a:cs typeface="+mj-cs"/>
        <a:sym typeface="Avenir Roman"/>
      </a:defRPr>
    </a:lvl8pPr>
    <a:lvl9pPr>
      <a:defRPr sz="1400">
        <a:latin typeface="+mj-lt"/>
        <a:ea typeface="+mj-ea"/>
        <a:cs typeface="+mj-cs"/>
        <a:sym typeface="Avenir Rom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CC99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CC99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CC9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E6"/>
          </a:solidFill>
        </a:fill>
      </a:tcStyle>
    </a:wholeTbl>
    <a:band2H>
      <a:tcTxStyle/>
      <a:tcStyle>
        <a:tcBdr/>
        <a:fill>
          <a:solidFill>
            <a:srgbClr val="E7E7F3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B9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B9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B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CC99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CC99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65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5267134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85800" y="749864"/>
            <a:ext cx="7772400" cy="21647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85800" y="2914650"/>
            <a:ext cx="7677602" cy="222885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74089" y="-293115"/>
            <a:ext cx="7591499" cy="57150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 rot="5400000">
            <a:off x="-5418953" y="-8961495"/>
            <a:ext cx="3729002" cy="789940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 rot="5400000">
            <a:off x="5761349" y="-818102"/>
            <a:ext cx="4579202" cy="218610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 rot="5400000">
            <a:off x="-5101789" y="-7156751"/>
            <a:ext cx="4579202" cy="641350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396875" y="0"/>
            <a:ext cx="8747099" cy="914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638175" y="1021554"/>
            <a:ext cx="3871799" cy="41219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396875" y="0"/>
            <a:ext cx="8747099" cy="914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638175" y="1021554"/>
            <a:ext cx="3871799" cy="41219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85800" y="1486430"/>
            <a:ext cx="7772400" cy="135362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685800" y="2840053"/>
            <a:ext cx="7772400" cy="230344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22312" y="3305175"/>
            <a:ext cx="7772401" cy="1838326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22312" y="0"/>
            <a:ext cx="7772401" cy="3305036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374089" y="106716"/>
            <a:ext cx="7591499" cy="91484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638175" y="1021554"/>
            <a:ext cx="3871799" cy="41219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457200" y="192630"/>
            <a:ext cx="8229600" cy="88409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457200" y="1076724"/>
            <a:ext cx="4040100" cy="55431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357762" y="0"/>
            <a:ext cx="7591499" cy="12391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0"/>
            <a:ext cx="3008399" cy="1076288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3575050" y="204785"/>
            <a:ext cx="5111699" cy="493871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399" cy="425101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171599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7897813" y="-20242"/>
            <a:ext cx="1309801" cy="27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Carnegie Mellon</a:t>
            </a:r>
          </a:p>
        </p:txBody>
      </p:sp>
      <p:sp>
        <p:nvSpPr>
          <p:cNvPr id="4" name="Shape 4"/>
          <p:cNvSpPr/>
          <p:nvPr/>
        </p:nvSpPr>
        <p:spPr>
          <a:xfrm>
            <a:off x="8830842" y="4958834"/>
            <a:ext cx="313202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400"/>
              <a:t> </a:t>
            </a:r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7015" y="203459"/>
            <a:ext cx="7592102" cy="818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96875" y="1021554"/>
            <a:ext cx="7896301" cy="4121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>
        <a:defRPr sz="1400">
          <a:latin typeface="Arial"/>
          <a:ea typeface="Arial"/>
          <a:cs typeface="Arial"/>
          <a:sym typeface="Arial"/>
        </a:defRPr>
      </a:lvl1pPr>
      <a:lvl2pPr>
        <a:defRPr sz="1400">
          <a:latin typeface="Arial"/>
          <a:ea typeface="Arial"/>
          <a:cs typeface="Arial"/>
          <a:sym typeface="Arial"/>
        </a:defRPr>
      </a:lvl2pPr>
      <a:lvl3pPr>
        <a:defRPr sz="1400">
          <a:latin typeface="Arial"/>
          <a:ea typeface="Arial"/>
          <a:cs typeface="Arial"/>
          <a:sym typeface="Arial"/>
        </a:defRPr>
      </a:lvl3pPr>
      <a:lvl4pPr>
        <a:defRPr sz="1400">
          <a:latin typeface="Arial"/>
          <a:ea typeface="Arial"/>
          <a:cs typeface="Arial"/>
          <a:sym typeface="Arial"/>
        </a:defRPr>
      </a:lvl4pPr>
      <a:lvl5pPr>
        <a:defRPr sz="1400">
          <a:latin typeface="Arial"/>
          <a:ea typeface="Arial"/>
          <a:cs typeface="Arial"/>
          <a:sym typeface="Arial"/>
        </a:defRPr>
      </a:lvl5pPr>
      <a:lvl6pPr>
        <a:defRPr sz="1400">
          <a:latin typeface="Arial"/>
          <a:ea typeface="Arial"/>
          <a:cs typeface="Arial"/>
          <a:sym typeface="Arial"/>
        </a:defRPr>
      </a:lvl6pPr>
      <a:lvl7pPr>
        <a:defRPr sz="1400">
          <a:latin typeface="Arial"/>
          <a:ea typeface="Arial"/>
          <a:cs typeface="Arial"/>
          <a:sym typeface="Arial"/>
        </a:defRPr>
      </a:lvl7pPr>
      <a:lvl8pPr>
        <a:defRPr sz="1400">
          <a:latin typeface="Arial"/>
          <a:ea typeface="Arial"/>
          <a:cs typeface="Arial"/>
          <a:sym typeface="Arial"/>
        </a:defRPr>
      </a:lvl8pPr>
      <a:lvl9pPr>
        <a:defRPr sz="1400">
          <a:latin typeface="Arial"/>
          <a:ea typeface="Arial"/>
          <a:cs typeface="Arial"/>
          <a:sym typeface="Arial"/>
        </a:defRPr>
      </a:lvl9pPr>
    </p:titleStyle>
    <p:bodyStyle>
      <a:lvl1pPr>
        <a:defRPr sz="2400">
          <a:latin typeface="Arial"/>
          <a:ea typeface="Arial"/>
          <a:cs typeface="Arial"/>
          <a:sym typeface="Arial"/>
        </a:defRPr>
      </a:lvl1pPr>
      <a:lvl2pPr>
        <a:defRPr sz="2400">
          <a:latin typeface="Arial"/>
          <a:ea typeface="Arial"/>
          <a:cs typeface="Arial"/>
          <a:sym typeface="Arial"/>
        </a:defRPr>
      </a:lvl2pPr>
      <a:lvl3pPr>
        <a:defRPr sz="2400">
          <a:latin typeface="Arial"/>
          <a:ea typeface="Arial"/>
          <a:cs typeface="Arial"/>
          <a:sym typeface="Arial"/>
        </a:defRPr>
      </a:lvl3pPr>
      <a:lvl4pPr>
        <a:defRPr sz="2400">
          <a:latin typeface="Arial"/>
          <a:ea typeface="Arial"/>
          <a:cs typeface="Arial"/>
          <a:sym typeface="Arial"/>
        </a:defRPr>
      </a:lvl4pPr>
      <a:lvl5pPr>
        <a:defRPr sz="2400">
          <a:latin typeface="Arial"/>
          <a:ea typeface="Arial"/>
          <a:cs typeface="Arial"/>
          <a:sym typeface="Arial"/>
        </a:defRPr>
      </a:lvl5pPr>
      <a:lvl6pPr>
        <a:defRPr sz="2400">
          <a:latin typeface="Arial"/>
          <a:ea typeface="Arial"/>
          <a:cs typeface="Arial"/>
          <a:sym typeface="Arial"/>
        </a:defRPr>
      </a:lvl6pPr>
      <a:lvl7pPr>
        <a:defRPr sz="2400">
          <a:latin typeface="Arial"/>
          <a:ea typeface="Arial"/>
          <a:cs typeface="Arial"/>
          <a:sym typeface="Arial"/>
        </a:defRPr>
      </a:lvl7pPr>
      <a:lvl8pPr>
        <a:defRPr sz="2400">
          <a:latin typeface="Arial"/>
          <a:ea typeface="Arial"/>
          <a:cs typeface="Arial"/>
          <a:sym typeface="Arial"/>
        </a:defRPr>
      </a:lvl8pPr>
      <a:lvl9pPr>
        <a:defRPr sz="2400">
          <a:latin typeface="Arial"/>
          <a:ea typeface="Arial"/>
          <a:cs typeface="Arial"/>
          <a:sym typeface="Arial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xample.org/wiki/Main_Pag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sapp.cs.cmu.edu" TargetMode="External"/><Relationship Id="rId4" Type="http://schemas.openxmlformats.org/officeDocument/2006/relationships/hyperlink" Target="http://www.cmu.edu" TargetMode="External"/><Relationship Id="rId5" Type="http://schemas.openxmlformats.org/officeDocument/2006/relationships/hyperlink" Target="http://www.amazon.com" TargetMode="Externa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cmu.edu/~213/index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685800" y="1281006"/>
            <a:ext cx="7772400" cy="11025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9062" indent="-119062"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3200" dirty="0"/>
              <a:t>15-213 Recitation: Final Exam Review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685799" y="2914649"/>
            <a:ext cx="7677602" cy="13146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lang="en-US" sz="2200" dirty="0" smtClean="0"/>
              <a:t>April 27, 2015</a:t>
            </a:r>
            <a:endParaRPr sz="2200" dirty="0"/>
          </a:p>
          <a:p>
            <a:pPr lvl="0">
              <a:defRPr sz="1800"/>
            </a:pPr>
            <a:r>
              <a:rPr sz="1800" dirty="0" smtClean="0"/>
              <a:t>Arjun Hans</a:t>
            </a:r>
            <a:r>
              <a:rPr lang="en-US" sz="1400" dirty="0" smtClean="0"/>
              <a:t>, </a:t>
            </a:r>
            <a:r>
              <a:rPr lang="en-US" sz="600" dirty="0" smtClean="0"/>
              <a:t>Felipe Vargas</a:t>
            </a:r>
            <a:endParaRPr sz="6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-29103" y="1084366"/>
            <a:ext cx="9144001" cy="81809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algn="ctr" defTabSz="694944">
              <a:defRPr sz="1800"/>
            </a:pPr>
            <a:r>
              <a:rPr sz="2128">
                <a:latin typeface="Arial Bold"/>
                <a:ea typeface="Arial Bold"/>
                <a:cs typeface="Arial Bold"/>
                <a:sym typeface="Arial Bold"/>
              </a:rPr>
              <a:t>Course Review</a:t>
            </a:r>
          </a:p>
          <a:p>
            <a:pPr lvl="0" algn="ctr" defTabSz="694944">
              <a:defRPr sz="1800"/>
            </a:pPr>
            <a:r>
              <a:rPr sz="2128">
                <a:latin typeface="Arial Bold"/>
                <a:ea typeface="Arial Bold"/>
                <a:cs typeface="Arial Bold"/>
                <a:sym typeface="Arial Bold"/>
              </a:rPr>
              <a:t>In-Depth</a:t>
            </a:r>
          </a:p>
        </p:txBody>
      </p:sp>
      <p:pic>
        <p:nvPicPr>
          <p:cNvPr id="7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637" y="2028502"/>
            <a:ext cx="4652726" cy="2617159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4692056" y="4632166"/>
            <a:ext cx="3595288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1400"/>
              <a:t>A long time ago, in a galaxy far, far way…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In-depth Review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96874" y="1021554"/>
            <a:ext cx="7896301" cy="37290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/>
              <a:t>Cover key-concepts from each chapter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Not in-depth; just things you should know/brush up on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/>
              <a:t>Describe common test-questions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Not a guarantee; just an indication of what to expect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/>
              <a:t>Outline tips/strategies to attack exam problems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Integers/Floats Concepts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396874" y="1021554"/>
            <a:ext cx="7896301" cy="3729003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Integers: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Arithmetic/encodings for signed/unsigned integers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Translation between decimal/binary/hexadecimal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Bitwise operations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Casting rules (sign/zero extension)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Floats: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Encoding rules (normalized/denormalized regions)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Calculations (bias, exponent/fractional values)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Special values (infinity, NaN)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Rounding (to even, generally)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Miscellaneous: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Endian-ness (big: most significant byte stored at </a:t>
            </a:r>
            <a:r>
              <a:rPr i="1"/>
              <a:t>lowest </a:t>
            </a:r>
            <a:r>
              <a:t>address, little: most significant byte stored at </a:t>
            </a:r>
            <a:r>
              <a:rPr i="1"/>
              <a:t>highest </a:t>
            </a:r>
            <a:r>
              <a:t>address)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Integers/Floats Exam Problems/Tips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396874" y="1021554"/>
            <a:ext cx="7896301" cy="3729003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501367" lvl="0" indent="-368652" defTabSz="868680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90" u="sng"/>
              <a:t>Integers: </a:t>
            </a:r>
          </a:p>
          <a:p>
            <a:pPr marL="868680" lvl="1" indent="-289559" defTabSz="86868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710"/>
              <a:t>True/False for identities</a:t>
            </a:r>
          </a:p>
          <a:p>
            <a:pPr marL="868680" lvl="1" indent="-289559" defTabSz="86868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710"/>
              <a:t>Bit-representation of decimal values</a:t>
            </a:r>
          </a:p>
          <a:p>
            <a:pPr marL="868680" lvl="1" indent="-289559" defTabSz="86868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710"/>
              <a:t>Decimal value of expressions, given variable values</a:t>
            </a:r>
          </a:p>
          <a:p>
            <a:pPr marL="501367" lvl="0" indent="-368652" defTabSz="868680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90" u="sng"/>
              <a:t>Floats: </a:t>
            </a:r>
          </a:p>
          <a:p>
            <a:pPr marL="868680" lvl="1" indent="-289559" defTabSz="86868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710"/>
              <a:t>Provide binary representation/rounded decimal value given encoding formats (no. exponent/fractional bits)</a:t>
            </a:r>
          </a:p>
          <a:p>
            <a:pPr marL="501367" lvl="0" indent="-368652" defTabSz="868680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90" u="sng"/>
              <a:t>Tips: </a:t>
            </a:r>
          </a:p>
          <a:p>
            <a:pPr marL="868680" lvl="1" indent="-289559" defTabSz="86868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710"/>
              <a:t>For identities, try ‘extreme values’ (Int min/max, 0, -1, 1) to check for counter-examples</a:t>
            </a:r>
          </a:p>
          <a:p>
            <a:pPr marL="868680" lvl="1" indent="-289559" defTabSz="86868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710"/>
              <a:t>Write down values of min/max norm/denorm numbers given format parameters first (can then easily classify decimal values)</a:t>
            </a:r>
          </a:p>
          <a:p>
            <a:pPr marL="868680" lvl="1" indent="-289559" defTabSz="86868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710"/>
              <a:t>Know bit-patterns of key values (min/max norm/denorm values, infinity, NaN)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Assembly Concepts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xfrm>
            <a:off x="396874" y="1021554"/>
            <a:ext cx="7896301" cy="3729003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443314" lvl="0" indent="-325966" defTabSz="76809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848" u="sng"/>
              <a:t>Basics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Registers (%rax, %eax, %ax, %al; 64, 32, 16, 8 bits)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Arithmetic operations (op &lt;dest&gt; &lt;src&gt;, generally)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Memory addressing (immediates, registers; 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eg </a:t>
            </a:r>
            <a:r>
              <a:rPr sz="1512" i="1"/>
              <a:t>Imm(E</a:t>
            </a:r>
            <a:r>
              <a:rPr sz="756" i="1" baseline="-39682"/>
              <a:t>b </a:t>
            </a:r>
            <a:r>
              <a:rPr sz="1512" i="1"/>
              <a:t>,E</a:t>
            </a:r>
            <a:r>
              <a:rPr sz="756" i="1" baseline="-39682"/>
              <a:t>i </a:t>
            </a:r>
            <a:r>
              <a:rPr sz="1512" i="1"/>
              <a:t>,s )</a:t>
            </a:r>
            <a:r>
              <a:rPr sz="1512"/>
              <a:t> = </a:t>
            </a:r>
            <a:r>
              <a:rPr sz="1512" i="1"/>
              <a:t>M[Imm+R[E</a:t>
            </a:r>
            <a:r>
              <a:rPr sz="756" i="1" baseline="-39682"/>
              <a:t>b</a:t>
            </a:r>
            <a:r>
              <a:rPr sz="1512" i="1"/>
              <a:t>]+R[E</a:t>
            </a:r>
            <a:r>
              <a:rPr sz="756" i="1" baseline="-39682"/>
              <a:t>i</a:t>
            </a:r>
            <a:r>
              <a:rPr sz="1512" i="1"/>
              <a:t>]</a:t>
            </a:r>
            <a:r>
              <a:rPr sz="1512" i="1" baseline="16534"/>
              <a:t>.</a:t>
            </a:r>
            <a:r>
              <a:rPr sz="1512" i="1"/>
              <a:t>s] </a:t>
            </a:r>
            <a:r>
              <a:rPr sz="1512"/>
              <a:t>with </a:t>
            </a:r>
            <a:r>
              <a:rPr sz="1512" u="sng"/>
              <a:t>mov</a:t>
            </a:r>
            <a:r>
              <a:rPr sz="1512"/>
              <a:t>, </a:t>
            </a:r>
            <a:r>
              <a:rPr sz="1512" i="1"/>
              <a:t>Imm+R[E</a:t>
            </a:r>
            <a:r>
              <a:rPr sz="756" i="1" baseline="-39682"/>
              <a:t>b</a:t>
            </a:r>
            <a:r>
              <a:rPr sz="1512" i="1"/>
              <a:t>]+R[E</a:t>
            </a:r>
            <a:r>
              <a:rPr sz="756" i="1" baseline="-39682"/>
              <a:t>i</a:t>
            </a:r>
            <a:r>
              <a:rPr sz="1512" i="1"/>
              <a:t>]</a:t>
            </a:r>
            <a:r>
              <a:rPr sz="1512" i="1" baseline="16534"/>
              <a:t>.</a:t>
            </a:r>
            <a:r>
              <a:rPr sz="1512" i="1"/>
              <a:t>s</a:t>
            </a:r>
            <a:r>
              <a:rPr sz="1512"/>
              <a:t> with </a:t>
            </a:r>
            <a:r>
              <a:rPr sz="1512" u="sng"/>
              <a:t>leal)</a:t>
            </a:r>
            <a:r>
              <a:rPr sz="1512"/>
              <a:t> 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Suffix indicates data-type (l: long, b: byte, s: short, etc)</a:t>
            </a:r>
          </a:p>
          <a:p>
            <a:pPr marL="443314" lvl="0" indent="-325966" defTabSz="76809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848" u="sng"/>
              <a:t>Control Flow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cmp S1, S2 =&gt; S2 - S1, test S1, S2 =&gt; S1 &amp; S2)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jumps: direct, indirect (switch statements), conditional (je, jne, etc)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identify if/else (comparison, goto)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identify loop constructs (translate into do-while loop, with init value/check outside loop, then update/check inside loop)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condition codes (zero, overflow, carry, signed flags)</a:t>
            </a:r>
          </a:p>
          <a:p>
            <a:pPr marL="443314" lvl="0" indent="-325966" defTabSz="76809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848" u="sng"/>
              <a:t>Pointer Arithmetic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given </a:t>
            </a:r>
            <a:r>
              <a:rPr sz="1512" i="1"/>
              <a:t>T* a</a:t>
            </a:r>
            <a:r>
              <a:rPr sz="1512"/>
              <a:t>, </a:t>
            </a:r>
            <a:r>
              <a:rPr sz="1512" i="1"/>
              <a:t>a + i = a + i * sizeof(T) </a:t>
            </a:r>
            <a:r>
              <a:rPr sz="1512"/>
              <a:t>address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given </a:t>
            </a:r>
            <a:r>
              <a:rPr sz="1512" i="1"/>
              <a:t>T* a</a:t>
            </a:r>
            <a:r>
              <a:rPr sz="1512"/>
              <a:t>, </a:t>
            </a:r>
            <a:r>
              <a:rPr sz="1512" i="1"/>
              <a:t>*a</a:t>
            </a:r>
            <a:r>
              <a:rPr sz="1512"/>
              <a:t> reads/writes </a:t>
            </a:r>
            <a:r>
              <a:rPr sz="1512" i="1"/>
              <a:t>sizeof(T) </a:t>
            </a:r>
            <a:r>
              <a:rPr sz="1512"/>
              <a:t>bytes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Assembly Concepts (Arrays/Structs/Unions)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396874" y="1021554"/>
            <a:ext cx="7896301" cy="37290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Arrays: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Contiguous array of bytes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i="1"/>
              <a:t>T A[n]</a:t>
            </a:r>
            <a:r>
              <a:rPr sz="1638"/>
              <a:t>: allocate array of </a:t>
            </a:r>
            <a:r>
              <a:rPr sz="1638" i="1"/>
              <a:t>n * sizeof(T)</a:t>
            </a:r>
            <a:r>
              <a:rPr sz="1638"/>
              <a:t> bytes; </a:t>
            </a:r>
            <a:r>
              <a:rPr sz="1638" i="1"/>
              <a:t>a[i] </a:t>
            </a:r>
            <a:r>
              <a:rPr sz="1638"/>
              <a:t>is at address </a:t>
            </a:r>
            <a:r>
              <a:rPr sz="1638" i="1"/>
              <a:t>a + T * i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Nested arrays: T a[M][N]: M arrays of N elements each (M rows, N columns)</a:t>
            </a:r>
            <a:endParaRPr sz="1638" i="1"/>
          </a:p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Structs: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Combination of heterogenous elements, occupying disjoint spaces in memory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Alignment: address multiple an element can be located on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Alignment rules of types (char: 1 byte, short: 2 bytes, ints: 4 bytes, etc)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Machine-dependent (Windows vs Linux, IA32 vs x86-64, etc)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Entire struct aligned to </a:t>
            </a:r>
            <a:r>
              <a:rPr sz="1638" i="1"/>
              <a:t>maximum alignment </a:t>
            </a:r>
            <a:r>
              <a:rPr sz="1638"/>
              <a:t>(for usage in arrays)</a:t>
            </a:r>
          </a:p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Unions: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Single object can be referred using multiple types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All elements share space in memory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Assembly Concepts (Procedures/Stacks)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idx="1"/>
          </p:nvPr>
        </p:nvSpPr>
        <p:spPr>
          <a:xfrm>
            <a:off x="35133" y="864638"/>
            <a:ext cx="6201654" cy="416774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Key Instructions: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push S</a:t>
            </a:r>
            <a:r>
              <a:rPr sz="1638"/>
              <a:t>: R[%esp] &lt;- R[%esp] - 4, S &lt;- M[R[%esp]]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pop S</a:t>
            </a:r>
            <a:r>
              <a:rPr sz="1638"/>
              <a:t>: S &lt;- M[R[%esp]], R[%esp] &lt; R[%esp] + 4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call &lt;proc&gt;</a:t>
            </a:r>
            <a:r>
              <a:rPr sz="1638"/>
              <a:t>: push ret. addr, jump to proc instruction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leave</a:t>
            </a:r>
            <a:r>
              <a:rPr sz="1638"/>
              <a:t>: mov %esp, %ebp, pop %ebp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ret</a:t>
            </a:r>
            <a:r>
              <a:rPr sz="1638"/>
              <a:t>: pop %eip</a:t>
            </a:r>
          </a:p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Key Registers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%esp: stack-pointer (push/pop here)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%ebp: base-pointer (base of stack frame for procedure)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%eip: instruction pointer (address of next instruction)</a:t>
            </a:r>
          </a:p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Miscellaneous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Arguments pushed in reverse order, located in caller frame, above return address/saved %ebp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Caller vs Callee saved registers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Routines generally start with saving %ebp of calling function/end with restoring %ebp of calling function</a:t>
            </a:r>
          </a:p>
        </p:txBody>
      </p:sp>
      <p:pic>
        <p:nvPicPr>
          <p:cNvPr id="99" name="Screen Shot 2014-11-29 at 1.31.02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1106" y="439248"/>
            <a:ext cx="2809133" cy="4579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Assembly Concepts (x86 vs x86-64, Miscellaneous)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35133" y="864638"/>
            <a:ext cx="8792156" cy="416774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Size Comparisons</a:t>
            </a:r>
            <a:r>
              <a:rPr sz="2002"/>
              <a:t>: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x86: 32-bits, x86-64: 64-bits (q: quad, 64-bits)</a:t>
            </a:r>
          </a:p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x86-64 Procedures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arguments passed via registers (order: %rdi, %rsi, %rdx, %rcx, %r8, %r9)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stack-frames usually have fixed size (move %rsp to required location at start of function)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base-pointer generally not needed (as stack-pointer is now fixed; can be used as reference point)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procedures generally don’t need stack-frame to store arguments (only when more arguments needed are they spilled onto the stack)</a:t>
            </a:r>
          </a:p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Miscellaneous: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special arithmetic operations (imull: R[%edx]:R[%eax] ← S × R[%eax], </a:t>
            </a:r>
            <a:br>
              <a:rPr sz="1638"/>
            </a:br>
            <a:r>
              <a:rPr sz="1638"/>
              <a:t>idivl: R[%edx] ← R[%edx]:R[%eax] mod S; R[%eax] ← R[%edx]:R[%eax] ÷ S)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conditional moves: move value into register, if appropriate flags set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buffer-overflow attacks: concept and defenses (stack-randomization/nop-sleds, canaries)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Assembly Problems/Tips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xfrm>
            <a:off x="386763" y="827519"/>
            <a:ext cx="8137376" cy="419712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01094" lvl="0" indent="-294922" defTabSz="69494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71" u="sng"/>
              <a:t>Assembly Translation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Annotations (how register values change, where jumps lead to) help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Know conditional/loop translation (determine the condition, identity of the iterator, etc)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Know where arguments are located (0x8(%ebp) onwards for x86, special registers for x86-64)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Identify ‘patterns’: </a:t>
            </a:r>
            <a:br>
              <a:rPr sz="1368"/>
            </a:br>
            <a:r>
              <a:rPr sz="1368" i="1"/>
              <a:t>set to zero</a:t>
            </a:r>
            <a:r>
              <a:rPr sz="1368"/>
              <a:t>: (xor %eax, %eax, shr $0x1f, %eax)</a:t>
            </a:r>
            <a:br>
              <a:rPr sz="1368"/>
            </a:br>
            <a:r>
              <a:rPr sz="1368" i="1"/>
              <a:t>check if zero</a:t>
            </a:r>
            <a:r>
              <a:rPr sz="1368"/>
              <a:t>: (test %esi, %esi)</a:t>
            </a:r>
            <a:br>
              <a:rPr sz="1368"/>
            </a:br>
            <a:r>
              <a:rPr sz="1368" i="1"/>
              <a:t>array-indexing</a:t>
            </a:r>
            <a:r>
              <a:rPr sz="1368"/>
              <a:t> (eg: (%edi, %ebx, 4): %edi + 4 * %ebx for accessing elem in integer array) </a:t>
            </a:r>
          </a:p>
          <a:p>
            <a:pPr marL="401094" lvl="0" indent="-294922" defTabSz="69494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71" u="sng"/>
              <a:t>Stacks: 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Know the diagram (location of args, base pointer, return address)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Go over buflab (locating the return-address/stack-pointer, writing content to the stack, etc) 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Otherwise, relatively simple code-tracing</a:t>
            </a:r>
          </a:p>
          <a:p>
            <a:pPr marL="401094" lvl="0" indent="-294922" defTabSz="69494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71" u="sng"/>
              <a:t>Struct Alignment: 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Double-check the alignment of special types (usually provided in question; add them to your cheatsheet)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Minimize padding: place elements with maximum alignment constraints at start of struct (may still have to pad the struct itself, though)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Mapping assembly fragments to code-snippets for struct field access requires drawing the struct diagram, then determining offset of accessed field.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Assembly Problems/Tips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idx="1"/>
          </p:nvPr>
        </p:nvSpPr>
        <p:spPr>
          <a:xfrm>
            <a:off x="382372" y="862034"/>
            <a:ext cx="7896302" cy="439576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‘M &amp; N’ Array Dimensions: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Derive expressions for array elements a[i][j] given dimensions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eg given array int arr[M][N],a[i][j] is at address (arr + 4 * (N * i + j))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Follow assembly trace to determine coefficients M/N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Switch Statements: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Look for this: </a:t>
            </a:r>
            <a:r>
              <a:rPr i="1"/>
              <a:t> jmpq *jtaddr</a:t>
            </a:r>
            <a:r>
              <a:t> (jump to address of jump table, plus some address offset, usually multiple of value we’re casing on). 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Value at jump table address gives address of instruction to jump to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Determine which values map to the same set cases(‘fall-through’ behavior), default case</a:t>
            </a:r>
          </a:p>
        </p:txBody>
      </p:sp>
      <p:grpSp>
        <p:nvGrpSpPr>
          <p:cNvPr id="113" name="Group 113"/>
          <p:cNvGrpSpPr/>
          <p:nvPr/>
        </p:nvGrpSpPr>
        <p:grpSpPr>
          <a:xfrm>
            <a:off x="3678927" y="3631115"/>
            <a:ext cx="4585083" cy="1369751"/>
            <a:chOff x="0" y="0"/>
            <a:chExt cx="4585081" cy="1369749"/>
          </a:xfrm>
        </p:grpSpPr>
        <p:pic>
          <p:nvPicPr>
            <p:cNvPr id="109" name="Screen Shot 2014-11-29 at 3.00.47 AM.pn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138822" y="366143"/>
              <a:ext cx="4446260" cy="7133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" name="Shape 110"/>
            <p:cNvSpPr/>
            <p:nvPr/>
          </p:nvSpPr>
          <p:spPr>
            <a:xfrm>
              <a:off x="0" y="0"/>
              <a:ext cx="4446191" cy="33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Jump Table</a:t>
              </a:r>
            </a:p>
          </p:txBody>
        </p:sp>
        <p:sp>
          <p:nvSpPr>
            <p:cNvPr id="111" name="Shape 111"/>
            <p:cNvSpPr/>
            <p:nvPr/>
          </p:nvSpPr>
          <p:spPr>
            <a:xfrm>
              <a:off x="2023976" y="1011611"/>
              <a:ext cx="1330324" cy="26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000"/>
              </a:lvl1pPr>
            </a:lstStyle>
            <a:p>
              <a:pPr lvl="0">
                <a:defRPr sz="1800"/>
              </a:pPr>
              <a:r>
                <a:rPr sz="1000"/>
                <a:t>Instruction Addresses</a:t>
              </a:r>
            </a:p>
          </p:txBody>
        </p:sp>
        <p:sp>
          <p:nvSpPr>
            <p:cNvPr id="112" name="Shape 112"/>
            <p:cNvSpPr/>
            <p:nvPr/>
          </p:nvSpPr>
          <p:spPr>
            <a:xfrm>
              <a:off x="46258" y="922711"/>
              <a:ext cx="831087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000"/>
                <a:t>Jump Table </a:t>
              </a:r>
            </a:p>
            <a:p>
              <a:pPr lvl="0">
                <a:defRPr sz="1800"/>
              </a:pPr>
              <a:r>
                <a:rPr sz="1000"/>
                <a:t>Addresses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000"/>
              <a:t>Agenda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396874" y="1021555"/>
            <a:ext cx="7896301" cy="37290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63033" lvl="0" indent="-423333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400"/>
              <a:t>Proxy Lab</a:t>
            </a:r>
          </a:p>
          <a:p>
            <a:pPr marL="563033" lvl="0" indent="-423333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400"/>
              <a:t>Final Exam Details</a:t>
            </a:r>
          </a:p>
          <a:p>
            <a:pPr marL="563033" lvl="0" indent="-423333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400"/>
              <a:t>Course Review</a:t>
            </a:r>
          </a:p>
          <a:p>
            <a:pPr marL="563033" lvl="0" indent="-423333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400"/>
              <a:t>Practice Problems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Memory Hierarchy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396874" y="770851"/>
            <a:ext cx="7896301" cy="4526848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401094" lvl="0" indent="-294922" defTabSz="69494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71" u="sng"/>
              <a:t>Principle: 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Larger memories: slower, cheaper; Smaller memories: faster, more expensive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Smaller memories act as caches to larger memories</a:t>
            </a:r>
          </a:p>
          <a:p>
            <a:pPr marL="401094" lvl="0" indent="-294922" defTabSz="69494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71" u="sng"/>
              <a:t>Locality: 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Temporal: reference same data in the near future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Spatial: reference data around an accessed element</a:t>
            </a:r>
          </a:p>
          <a:p>
            <a:pPr marL="401094" lvl="0" indent="-294922" defTabSz="69494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71" u="sng"/>
              <a:t>Cache Implementation: 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&lt;Tag bits&gt;&lt;Set bits&gt;&lt;Block Offset bits&gt; indexing of address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Tag: uniquely identify an address in a set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Set: determine which set the line should go in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Block-offset: determine which byte in line to access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Valid bit: set when line is inserted for first time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Eviction policies (LRU, LFU, etc)</a:t>
            </a:r>
          </a:p>
          <a:p>
            <a:pPr marL="401094" lvl="0" indent="-294922" defTabSz="69494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71" u="sng"/>
              <a:t>Cache Math: 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m address bits (M = 2^m = size address space); 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s sets bits (S = 2^s = no. sets)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b block-offset bits (B = 2^b = line size in bytes); </a:t>
            </a:r>
          </a:p>
          <a:p>
            <a:pPr marL="401094" lvl="0" indent="-294922" defTabSz="69494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71" u="sng"/>
              <a:t>Miss Types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Cold: compulsory misses at start, cache is warming up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Capacity: not enough space to store full data set in cache</a:t>
            </a:r>
          </a:p>
          <a:p>
            <a:pPr marL="694944" lvl="1" indent="-231647" defTabSz="69494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68"/>
              <a:t>Conflict: access pattern leads to ‘thrashing’ of elements in cache (map to same cache lines)</a:t>
            </a:r>
          </a:p>
        </p:txBody>
      </p:sp>
      <p:sp>
        <p:nvSpPr>
          <p:cNvPr id="117" name="Shape 117"/>
          <p:cNvSpPr/>
          <p:nvPr/>
        </p:nvSpPr>
        <p:spPr>
          <a:xfrm>
            <a:off x="4541416" y="3647531"/>
            <a:ext cx="4167024" cy="65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00">
                <a:latin typeface="Arial"/>
                <a:ea typeface="Arial"/>
                <a:cs typeface="Arial"/>
                <a:sym typeface="Arial"/>
              </a:rPr>
              <a:t>t = m - (s + b) tag bits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00">
                <a:latin typeface="Arial"/>
                <a:ea typeface="Arial"/>
                <a:cs typeface="Arial"/>
                <a:sym typeface="Arial"/>
              </a:rPr>
              <a:t>E: no lines per set;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300">
                <a:latin typeface="Arial"/>
                <a:ea typeface="Arial"/>
                <a:cs typeface="Arial"/>
                <a:sym typeface="Arial"/>
              </a:rPr>
              <a:t>Cache Size = S * E * B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Memory Hierarchy Problems/Tips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396874" y="1021554"/>
            <a:ext cx="7896301" cy="37290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Potential Questions: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Precisely analyze cache performance (no. hits/misses/evictions, access time penalty, etc)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Approximate cache performance (hit/miss rate)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Qualitatively analyze cache design principles (cache size, line size, set associativity, etc) </a:t>
            </a:r>
          </a:p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Tips: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Compute key quantities first (line size, no. sets, etc) from provided parameters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Mapping each address to a set/line is helpful (look for trends in the hit/miss patterns).  Generally will need to write address in binary to extract values. 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Row-major access has better cache performance than column-major access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Remember: we access the cache only on a miss. All the data on the same line as the element that caused the miss is loaded into the cache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Processes Concepts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396874" y="753852"/>
            <a:ext cx="7896301" cy="4363133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443314" lvl="0" indent="-325966" defTabSz="76809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848" u="sng"/>
              <a:t>Key Ideas: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Concurrent flow: execution is </a:t>
            </a:r>
            <a:r>
              <a:rPr sz="1512" i="1"/>
              <a:t>concurrent</a:t>
            </a:r>
            <a:r>
              <a:rPr sz="1512"/>
              <a:t> with other processes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Private address space: own local/global variables (own stack/heap)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 i="1"/>
              <a:t>Inherit</a:t>
            </a:r>
            <a:r>
              <a:rPr sz="1512"/>
              <a:t> values from parent (global values, file-descriptors, masks, handlers, etc). 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Changes are then private to the process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Process </a:t>
            </a:r>
            <a:r>
              <a:rPr sz="1512" i="1"/>
              <a:t>can </a:t>
            </a:r>
            <a:r>
              <a:rPr sz="1512"/>
              <a:t>share state (eg file-table entries)</a:t>
            </a:r>
          </a:p>
          <a:p>
            <a:pPr marL="443314" lvl="0" indent="-325966" defTabSz="76809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848" u="sng"/>
              <a:t>fork: 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Creates a new process once,   Called once, returns twice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0 returned to child, pid of child process returned to parent</a:t>
            </a:r>
          </a:p>
          <a:p>
            <a:pPr marL="443314" lvl="0" indent="-325966" defTabSz="76809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848" u="sng"/>
              <a:t>execve: 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 u="sng"/>
              <a:t>l</a:t>
            </a:r>
            <a:r>
              <a:rPr sz="1512"/>
              <a:t>oads/runs new program in context of process.  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Called, once, never returns (except in case of error)</a:t>
            </a:r>
          </a:p>
          <a:p>
            <a:pPr marL="443314" lvl="0" indent="-325966" defTabSz="76809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848" u="sng"/>
              <a:t>waitpid: 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suspends calling process until process in </a:t>
            </a:r>
            <a:r>
              <a:rPr sz="1512" i="1"/>
              <a:t>wait-set</a:t>
            </a:r>
            <a:r>
              <a:rPr sz="1512"/>
              <a:t> terminates; reaps terminated child, returns its pid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+ve pid: wait set contains single child; -ve pid: wait set contains all children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options: return with 0 if none terminated, reap stopped processes, etc (see textbook)</a:t>
            </a:r>
          </a:p>
          <a:p>
            <a:pPr marL="768095" lvl="1" indent="-256031" defTabSz="768095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12"/>
              <a:t>status: can be examined with macros, return signal no. (see textbook)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Signals Concepts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396874" y="868152"/>
            <a:ext cx="7896301" cy="415505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Key Ideas: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message notifying process of some event; sent via the kernel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caught using a signal handler, else handled with default behavior (eg ignore, terminate program)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pending signals </a:t>
            </a:r>
            <a:r>
              <a:rPr sz="1638" i="1"/>
              <a:t>not </a:t>
            </a:r>
            <a:r>
              <a:rPr sz="1638"/>
              <a:t>queue’d (are </a:t>
            </a:r>
            <a:r>
              <a:rPr sz="1638" i="1"/>
              <a:t>blocked</a:t>
            </a:r>
            <a:r>
              <a:rPr sz="1638"/>
              <a:t>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signal handlers </a:t>
            </a:r>
            <a:r>
              <a:rPr sz="1638" i="1"/>
              <a:t>can be interrupted </a:t>
            </a:r>
            <a:r>
              <a:rPr sz="1638"/>
              <a:t>by other signals</a:t>
            </a:r>
          </a:p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Kill: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send signal to process/process group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+ve pid: send to single process, -ve pid: send to process group with paid = abs(pid)</a:t>
            </a:r>
          </a:p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Masks: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bit-vector containing signals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manipulated using syscalls to empty/fill set, add/delete signals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set mask of calling process via </a:t>
            </a:r>
            <a:r>
              <a:rPr sz="1638" i="1"/>
              <a:t>sigprocmask</a:t>
            </a:r>
            <a:r>
              <a:rPr sz="1638"/>
              <a:t> (block, unblock, set); also can save old mask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/>
              <a:t>sigsuspend: suspend process until signal </a:t>
            </a:r>
            <a:r>
              <a:rPr sz="1638" i="1"/>
              <a:t>not </a:t>
            </a:r>
            <a:r>
              <a:rPr sz="1638"/>
              <a:t>in provided mask received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369716" y="174449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ECF Problems/Tips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02234" y="868152"/>
            <a:ext cx="4825783" cy="4121038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464424" lvl="0" indent="-341488" defTabSz="804672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936" u="sng"/>
              <a:t>Output Problems:</a:t>
            </a:r>
            <a:r>
              <a:rPr sz="1936"/>
              <a:t> </a:t>
            </a:r>
            <a:endParaRPr sz="1936" u="sng"/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/>
              <a:t>choose possible outputs/list all possible outputs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/>
              <a:t>typically child is forked, multiple processes concurrently running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/>
              <a:t>simple print statements, parent/child could modify variables, read/write to/from files, etc</a:t>
            </a:r>
          </a:p>
          <a:p>
            <a:pPr marL="464424" lvl="0" indent="-341488" defTabSz="804672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936" u="sng"/>
              <a:t>Output Problem Tips: 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/>
              <a:t>Draw timeline indicating events occurring along each process’s trajectory, consider interleaving of execution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/>
              <a:t>Note when a process is suspended, waiting for another process to terminate/send signal (using waitpid/sigsuspened)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/>
              <a:t>Note when a process can receive a signal; consider what happens when signal handler is invoked at different points</a:t>
            </a:r>
          </a:p>
        </p:txBody>
      </p:sp>
      <p:sp>
        <p:nvSpPr>
          <p:cNvPr id="130" name="Shape 130"/>
          <p:cNvSpPr/>
          <p:nvPr/>
        </p:nvSpPr>
        <p:spPr>
          <a:xfrm flipV="1">
            <a:off x="5540464" y="2810099"/>
            <a:ext cx="3312210" cy="1"/>
          </a:xfrm>
          <a:prstGeom prst="line">
            <a:avLst/>
          </a:prstGeom>
          <a:ln w="25400">
            <a:solidFill>
              <a:srgbClr val="00CC9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6119924" y="2380449"/>
            <a:ext cx="1309801" cy="1"/>
          </a:xfrm>
          <a:prstGeom prst="line">
            <a:avLst/>
          </a:prstGeom>
          <a:ln w="25400">
            <a:solidFill>
              <a:srgbClr val="00CC9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121130" y="2369383"/>
            <a:ext cx="1" cy="451814"/>
          </a:xfrm>
          <a:prstGeom prst="line">
            <a:avLst/>
          </a:prstGeom>
          <a:ln w="25400">
            <a:solidFill>
              <a:srgbClr val="00CC9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085682" y="2848229"/>
            <a:ext cx="609192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waitpid</a:t>
            </a:r>
          </a:p>
        </p:txBody>
      </p:sp>
      <p:sp>
        <p:nvSpPr>
          <p:cNvPr id="134" name="Shape 134"/>
          <p:cNvSpPr/>
          <p:nvPr/>
        </p:nvSpPr>
        <p:spPr>
          <a:xfrm>
            <a:off x="6408667" y="2023999"/>
            <a:ext cx="810056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printf(“b”)</a:t>
            </a:r>
          </a:p>
        </p:txBody>
      </p:sp>
      <p:sp>
        <p:nvSpPr>
          <p:cNvPr id="135" name="Shape 135"/>
          <p:cNvSpPr/>
          <p:nvPr/>
        </p:nvSpPr>
        <p:spPr>
          <a:xfrm>
            <a:off x="6061020" y="2848229"/>
            <a:ext cx="796035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printf(“a”)</a:t>
            </a:r>
          </a:p>
        </p:txBody>
      </p:sp>
      <p:sp>
        <p:nvSpPr>
          <p:cNvPr id="136" name="Shape 136"/>
          <p:cNvSpPr/>
          <p:nvPr/>
        </p:nvSpPr>
        <p:spPr>
          <a:xfrm>
            <a:off x="7892360" y="2848229"/>
            <a:ext cx="790397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printf(“c”)</a:t>
            </a:r>
          </a:p>
        </p:txBody>
      </p:sp>
      <p:sp>
        <p:nvSpPr>
          <p:cNvPr id="137" name="Shape 137"/>
          <p:cNvSpPr/>
          <p:nvPr/>
        </p:nvSpPr>
        <p:spPr>
          <a:xfrm flipV="1">
            <a:off x="5540464" y="1333001"/>
            <a:ext cx="3312210" cy="1"/>
          </a:xfrm>
          <a:prstGeom prst="line">
            <a:avLst/>
          </a:prstGeom>
          <a:ln w="25400">
            <a:solidFill>
              <a:srgbClr val="00CC9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 flipV="1">
            <a:off x="6217082" y="890651"/>
            <a:ext cx="1353202" cy="1"/>
          </a:xfrm>
          <a:prstGeom prst="line">
            <a:avLst/>
          </a:prstGeom>
          <a:ln w="25400">
            <a:solidFill>
              <a:srgbClr val="00CC9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6238782" y="885919"/>
            <a:ext cx="1" cy="451814"/>
          </a:xfrm>
          <a:prstGeom prst="line">
            <a:avLst/>
          </a:prstGeom>
          <a:ln w="25400">
            <a:solidFill>
              <a:srgbClr val="00CC9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6323838" y="529638"/>
            <a:ext cx="810056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printf(“b”)</a:t>
            </a:r>
          </a:p>
        </p:txBody>
      </p:sp>
      <p:sp>
        <p:nvSpPr>
          <p:cNvPr id="141" name="Shape 141"/>
          <p:cNvSpPr/>
          <p:nvPr/>
        </p:nvSpPr>
        <p:spPr>
          <a:xfrm>
            <a:off x="5442067" y="1371131"/>
            <a:ext cx="904772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sigchld blocked</a:t>
            </a:r>
          </a:p>
        </p:txBody>
      </p:sp>
      <p:sp>
        <p:nvSpPr>
          <p:cNvPr id="142" name="Shape 142"/>
          <p:cNvSpPr/>
          <p:nvPr/>
        </p:nvSpPr>
        <p:spPr>
          <a:xfrm>
            <a:off x="6438007" y="1371131"/>
            <a:ext cx="796035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printf(“a”)</a:t>
            </a:r>
          </a:p>
        </p:txBody>
      </p:sp>
      <p:sp>
        <p:nvSpPr>
          <p:cNvPr id="143" name="Shape 143"/>
          <p:cNvSpPr/>
          <p:nvPr/>
        </p:nvSpPr>
        <p:spPr>
          <a:xfrm>
            <a:off x="7325211" y="1312169"/>
            <a:ext cx="1082988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sigchld unblocked</a:t>
            </a:r>
          </a:p>
        </p:txBody>
      </p:sp>
      <p:sp>
        <p:nvSpPr>
          <p:cNvPr id="144" name="Shape 144"/>
          <p:cNvSpPr/>
          <p:nvPr/>
        </p:nvSpPr>
        <p:spPr>
          <a:xfrm>
            <a:off x="8186704" y="1312169"/>
            <a:ext cx="790397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printf(“c”)</a:t>
            </a:r>
          </a:p>
        </p:txBody>
      </p:sp>
      <p:sp>
        <p:nvSpPr>
          <p:cNvPr id="145" name="Shape 145"/>
          <p:cNvSpPr/>
          <p:nvPr/>
        </p:nvSpPr>
        <p:spPr>
          <a:xfrm>
            <a:off x="7331663" y="896032"/>
            <a:ext cx="753250" cy="429936"/>
          </a:xfrm>
          <a:prstGeom prst="line">
            <a:avLst/>
          </a:prstGeom>
          <a:ln w="25400">
            <a:solidFill>
              <a:srgbClr val="E5322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7345225" y="874625"/>
            <a:ext cx="1536797" cy="450164"/>
          </a:xfrm>
          <a:prstGeom prst="line">
            <a:avLst/>
          </a:prstGeom>
          <a:ln w="25400">
            <a:solidFill>
              <a:srgbClr val="E5322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820351" y="713535"/>
            <a:ext cx="111759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receive sigchld</a:t>
            </a:r>
          </a:p>
        </p:txBody>
      </p:sp>
      <p:sp>
        <p:nvSpPr>
          <p:cNvPr id="148" name="Shape 148"/>
          <p:cNvSpPr/>
          <p:nvPr/>
        </p:nvSpPr>
        <p:spPr>
          <a:xfrm>
            <a:off x="7505314" y="2209504"/>
            <a:ext cx="1544472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can’t print c before b</a:t>
            </a:r>
          </a:p>
        </p:txBody>
      </p:sp>
      <p:sp>
        <p:nvSpPr>
          <p:cNvPr id="149" name="Shape 149"/>
          <p:cNvSpPr/>
          <p:nvPr/>
        </p:nvSpPr>
        <p:spPr>
          <a:xfrm flipV="1">
            <a:off x="5540464" y="4201298"/>
            <a:ext cx="3312210" cy="1"/>
          </a:xfrm>
          <a:prstGeom prst="line">
            <a:avLst/>
          </a:prstGeom>
          <a:ln w="25400">
            <a:solidFill>
              <a:srgbClr val="00CC9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6119924" y="3771648"/>
            <a:ext cx="1309801" cy="1"/>
          </a:xfrm>
          <a:prstGeom prst="line">
            <a:avLst/>
          </a:prstGeom>
          <a:ln w="25400">
            <a:solidFill>
              <a:srgbClr val="00CC9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6121130" y="3760581"/>
            <a:ext cx="1" cy="451814"/>
          </a:xfrm>
          <a:prstGeom prst="line">
            <a:avLst/>
          </a:prstGeom>
          <a:ln w="25400">
            <a:solidFill>
              <a:srgbClr val="00CC9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6408667" y="3453298"/>
            <a:ext cx="1010462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x+=2 (now 7)</a:t>
            </a:r>
          </a:p>
        </p:txBody>
      </p:sp>
      <p:sp>
        <p:nvSpPr>
          <p:cNvPr id="153" name="Shape 153"/>
          <p:cNvSpPr/>
          <p:nvPr/>
        </p:nvSpPr>
        <p:spPr>
          <a:xfrm>
            <a:off x="5940294" y="4618247"/>
            <a:ext cx="2761537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parent/child have own view of memory</a:t>
            </a:r>
          </a:p>
        </p:txBody>
      </p:sp>
      <p:sp>
        <p:nvSpPr>
          <p:cNvPr id="154" name="Shape 154"/>
          <p:cNvSpPr/>
          <p:nvPr/>
        </p:nvSpPr>
        <p:spPr>
          <a:xfrm>
            <a:off x="5539114" y="4188598"/>
            <a:ext cx="451306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x = 5</a:t>
            </a:r>
          </a:p>
        </p:txBody>
      </p:sp>
      <p:sp>
        <p:nvSpPr>
          <p:cNvPr id="155" name="Shape 155"/>
          <p:cNvSpPr/>
          <p:nvPr/>
        </p:nvSpPr>
        <p:spPr>
          <a:xfrm>
            <a:off x="6593919" y="4213998"/>
            <a:ext cx="1044447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x -= 2 (now 3)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357015" y="51801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Virtual Memory Concepts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204915" y="738459"/>
            <a:ext cx="8734170" cy="4937229"/>
          </a:xfrm>
          <a:prstGeom prst="rect">
            <a:avLst/>
          </a:prstGeom>
        </p:spPr>
        <p:txBody>
          <a:bodyPr lIns="0" tIns="0" rIns="0" bIns="0"/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Virtual vs Physical Addresses: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Virtual addresses used by CPU, translated to physical addresses before sent to memory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Implementation: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Page Table: maps virtual addresses to physical addresses (addresses resident on </a:t>
            </a:r>
            <a:r>
              <a:rPr i="1"/>
              <a:t>pages</a:t>
            </a:r>
            <a:r>
              <a:t>).  Mappings known as page-table entries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TLB: MMU requests TLB to check if the page-table entry present.  If so, return the physical address; else, search in page table.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Page-fault: choose victim page, page contents to disk, insert new page/update PTE, reset the faulting instruction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Address Translation: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VPN: &lt;TLB tag&gt;&lt;TLB set&gt;, VPN maps to PPN in page table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VPO and PPO are same for physical/virtual addresses (offset into page)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Physical Address: &lt;PPN&gt;&lt;PPO&gt;, Virtual Address: &lt;VPN&gt;&lt;VPO&gt;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357015" y="51801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Virtual Memory Problems/Tips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xfrm>
            <a:off x="-2965" y="634519"/>
            <a:ext cx="5932335" cy="4937229"/>
          </a:xfrm>
          <a:prstGeom prst="rect">
            <a:avLst/>
          </a:prstGeom>
        </p:spPr>
        <p:txBody>
          <a:bodyPr lIns="0" tIns="0" rIns="0" bIns="0"/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Potential Questions: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Given virtual address/size of virtual/physical address spaces, check if physical address is stored in TLB/page table. 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Outline operations performed in accessing page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Tips: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Understand the translation process (what happens in a page hit/fault)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Draw the binary-representation of the address first to extract the PN/PO and the TLB tag/set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Multi-level page tables: VPN is divided into VPN’s (generally equally sized) for each page-table (&lt;VPN 1&gt;&lt;VPN 2&gt; … &lt;VPN k&gt;). 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For i &lt; k, VPN i is base address of PT.  VPN k is address of VP</a:t>
            </a:r>
          </a:p>
        </p:txBody>
      </p:sp>
      <p:pic>
        <p:nvPicPr>
          <p:cNvPr id="162" name="Screen Shot 2014-12-01 at 10.39.58 AM.png"/>
          <p:cNvPicPr/>
          <p:nvPr/>
        </p:nvPicPr>
        <p:blipFill>
          <a:blip r:embed="rId2">
            <a:extLst/>
          </a:blip>
          <a:srcRect l="3037" r="36388"/>
          <a:stretch>
            <a:fillRect/>
          </a:stretch>
        </p:blipFill>
        <p:spPr>
          <a:xfrm>
            <a:off x="5762909" y="860561"/>
            <a:ext cx="3295237" cy="3409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357015" y="-2224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Dynamic Memory Allocation Concepts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xfrm>
            <a:off x="163613" y="482567"/>
            <a:ext cx="8179156" cy="7076595"/>
          </a:xfrm>
          <a:prstGeom prst="rect">
            <a:avLst/>
          </a:prstGeom>
        </p:spPr>
        <p:txBody>
          <a:bodyPr lIns="0" tIns="0" rIns="0" bIns="0"/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00" b="1" u="sng"/>
              <a:t>Evaluation: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Throughput</a:t>
            </a:r>
            <a:r>
              <a:rPr sz="1600"/>
              <a:t>: no. requests/operations per unit time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Utilization</a:t>
            </a:r>
            <a:r>
              <a:rPr sz="1600"/>
              <a:t>: ratio of memory requested to memory allocated at peak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00" b="1" u="sng"/>
              <a:t>Fragmentation: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Internal:</a:t>
            </a:r>
            <a:r>
              <a:rPr sz="1600"/>
              <a:t> due to overheads (headers/footers/padding/etc)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External</a:t>
            </a:r>
            <a:r>
              <a:rPr sz="1600"/>
              <a:t>: due to access pattern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00" b="1" u="sng"/>
              <a:t>Design-Spaces: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Implicit Free-List</a:t>
            </a:r>
            <a:r>
              <a:rPr sz="1600"/>
              <a:t>: no pointers between free blocks, full heap traversal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Explicit Free-List</a:t>
            </a:r>
            <a:r>
              <a:rPr sz="1600"/>
              <a:t>: pointers between free-blocks, iterate over free blocks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Segregated Free-Lists</a:t>
            </a:r>
            <a:r>
              <a:rPr sz="1600"/>
              <a:t>: explicit-free lists of free-blocks based on size ranges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00" b="1" u="sng"/>
              <a:t>Search Heuristics: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First-Fit:</a:t>
            </a:r>
            <a:r>
              <a:rPr sz="1600"/>
              <a:t> return the first block found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Next-Fit</a:t>
            </a:r>
            <a:r>
              <a:rPr sz="1600"/>
              <a:t>: first-fit, maintains rover to last block searched, search starts at rover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Best-Fit</a:t>
            </a:r>
            <a:r>
              <a:rPr sz="1600"/>
              <a:t>: returns the block that best fits the requested block size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00" b="1" u="sng"/>
              <a:t>Coalescing Heuristic: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Immediate</a:t>
            </a:r>
            <a:r>
              <a:rPr sz="1600"/>
              <a:t>: coalesce whenever free’ing block/extending heap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Deferred</a:t>
            </a:r>
            <a:r>
              <a:rPr sz="1600"/>
              <a:t>: coalesce all free blocks only when free-block can’t be found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600" b="1" u="sng"/>
              <a:t>Free-block Insertion Heuristics: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LIFO</a:t>
            </a:r>
            <a:r>
              <a:rPr sz="1600"/>
              <a:t>: insert newly coalesced block at head of free-list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00" b="1"/>
              <a:t>Address-Ordering</a:t>
            </a:r>
            <a:r>
              <a:rPr sz="1600"/>
              <a:t>: free-blocks are connected by ascending addresses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357015" y="73228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Dynamic Memory Allocation Problems/Tips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396875" y="716754"/>
            <a:ext cx="7896301" cy="4121948"/>
          </a:xfrm>
          <a:prstGeom prst="rect">
            <a:avLst/>
          </a:prstGeom>
        </p:spPr>
        <p:txBody>
          <a:bodyPr lIns="0" tIns="0" rIns="0" bIns="0"/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Potential Questions: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Simulate an allocator, given a set of heuristics (fill in the heap with values corresponding to header/footer/pointers)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Provide correct macro definitions to read/write parts of an allocated/free block, given specifications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Analyze an allocator qualitatively (impact of design decisions on performance) and quantitatively (compute util ratio, internal fragmentation, etc)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Tips: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Go over your malloc code/textbook code; understand your macros (casting, modularization, etc)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Go over block-size calculations (alignment/minimum block size)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Practice simple request pattern simulations with different heuristics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357015" y="27308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 dirty="0"/>
              <a:t>IO Concepts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xfrm>
            <a:off x="409575" y="584174"/>
            <a:ext cx="7896301" cy="4692132"/>
          </a:xfrm>
          <a:prstGeom prst="rect">
            <a:avLst/>
          </a:prstGeom>
        </p:spPr>
        <p:txBody>
          <a:bodyPr lIns="0" tIns="0" rIns="0" bIns="0"/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 dirty="0"/>
              <a:t>Overview: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file-descriptor: keeps track of information about open file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Standard streams: stdin: 0, stdout: 1, stderr: 2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File-table is </a:t>
            </a:r>
            <a:r>
              <a:rPr i="1" dirty="0"/>
              <a:t>shared </a:t>
            </a:r>
            <a:r>
              <a:rPr dirty="0"/>
              <a:t>among </a:t>
            </a:r>
            <a:r>
              <a:rPr i="1" dirty="0"/>
              <a:t>all </a:t>
            </a:r>
            <a:r>
              <a:rPr dirty="0"/>
              <a:t>processes (each process has its own </a:t>
            </a:r>
            <a:r>
              <a:rPr i="1" dirty="0"/>
              <a:t>descriptor table</a:t>
            </a:r>
            <a:r>
              <a:rPr dirty="0"/>
              <a:t>)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 dirty="0"/>
              <a:t>Important Syscalls: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open(filename, flags, mode): open file using flags/mode, return fd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write(fd, buf, size): write up to ‘size’ characters in ‘buf’ to file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read(fd, buf, size): read up to ‘size’ characters from file into ‘buf'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dup(fd): return file-descriptor pointing to same location as fd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dup2(fd1, fd2): fd2 points to location of fd1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close(fd): close a file, restores descriptor to pool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 dirty="0"/>
              <a:t>Flags: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O_RDONLY: read-only, O_WRONLY: write-only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O_RDWR: read/write, O_CREAT: create empty file, if not present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O_TRUNC: truncate file, if present, O_APPEND: append to file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endParaRPr sz="2200" u="sng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-2" y="1149547"/>
            <a:ext cx="9144002" cy="8180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8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3600" dirty="0"/>
              <a:t>Proxy Lab</a:t>
            </a:r>
          </a:p>
        </p:txBody>
      </p:sp>
      <p:pic>
        <p:nvPicPr>
          <p:cNvPr id="5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053" y="2298428"/>
            <a:ext cx="3125894" cy="2610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 Shot 2014-11-29 at 2.50.0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3010" y="1366758"/>
            <a:ext cx="4766402" cy="299110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Networking Concepts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-29845" y="858994"/>
            <a:ext cx="4862866" cy="5256494"/>
          </a:xfrm>
          <a:prstGeom prst="rect">
            <a:avLst/>
          </a:prstGeom>
        </p:spPr>
        <p:txBody>
          <a:bodyPr/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Sockets API: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socket: end-point for communication (modeled like a file in Unix)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b="1" u="sng"/>
              <a:t>Client</a:t>
            </a:r>
            <a:r>
              <a:t>: create </a:t>
            </a:r>
            <a:r>
              <a:rPr b="1" i="1"/>
              <a:t>socket</a:t>
            </a:r>
            <a:r>
              <a:t>, then </a:t>
            </a:r>
            <a:r>
              <a:rPr b="1" i="1"/>
              <a:t>connect</a:t>
            </a:r>
            <a:r>
              <a:t> to server (</a:t>
            </a:r>
            <a:r>
              <a:rPr b="1" i="1"/>
              <a:t>open_clientfd</a:t>
            </a:r>
            <a:r>
              <a:t>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 </a:t>
            </a:r>
            <a:r>
              <a:rPr b="1" u="sng"/>
              <a:t>Server</a:t>
            </a:r>
            <a:r>
              <a:t>: create </a:t>
            </a:r>
            <a:r>
              <a:rPr b="1" i="1"/>
              <a:t>socket</a:t>
            </a:r>
            <a:r>
              <a:t>, </a:t>
            </a:r>
            <a:r>
              <a:rPr b="1" i="1"/>
              <a:t>bind</a:t>
            </a:r>
            <a:r>
              <a:rPr i="1"/>
              <a:t> </a:t>
            </a:r>
            <a:r>
              <a:t>socket to server address, </a:t>
            </a:r>
            <a:r>
              <a:rPr b="1" i="1"/>
              <a:t>listen</a:t>
            </a:r>
            <a:r>
              <a:t> for connection requests and return </a:t>
            </a:r>
            <a:r>
              <a:rPr i="1"/>
              <a:t>listening file-descriptor</a:t>
            </a:r>
            <a:r>
              <a:t> (</a:t>
            </a:r>
            <a:r>
              <a:rPr b="1" i="1"/>
              <a:t>open_listenfd</a:t>
            </a:r>
            <a:r>
              <a:rPr i="1"/>
              <a:t>)</a:t>
            </a:r>
            <a:r>
              <a:t>,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Server </a:t>
            </a:r>
            <a:r>
              <a:rPr b="1" i="1"/>
              <a:t>accept</a:t>
            </a:r>
            <a:r>
              <a:rPr i="1"/>
              <a:t>s </a:t>
            </a:r>
            <a:r>
              <a:t>connection, return </a:t>
            </a:r>
            <a:r>
              <a:rPr i="1"/>
              <a:t>connected file-descriptor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Client/Server communicate via reading/writing from file-descriptors at end-points of channel </a:t>
            </a:r>
            <a:endParaRPr i="1"/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endParaRPr i="1"/>
          </a:p>
          <a:p>
            <a:pPr marL="457200" lvl="0" indent="-317500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endParaRPr i="1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Networking Concepts (con)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xfrm>
            <a:off x="396874" y="868152"/>
            <a:ext cx="7896301" cy="415505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480257" lvl="0" indent="-353130" defTabSz="832104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002" u="sng"/>
              <a:t>Terminology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Networking Components: </a:t>
            </a:r>
            <a:r>
              <a:rPr sz="1638"/>
              <a:t>router, hub, bridge, LAN’s, etc</a:t>
            </a:r>
            <a:endParaRPr sz="1638" b="1"/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HTTP</a:t>
            </a:r>
            <a:r>
              <a:rPr sz="1638"/>
              <a:t>: HyperText Transfer Protocol, used to transfer hypertext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HyperText</a:t>
            </a:r>
            <a:r>
              <a:rPr sz="1638"/>
              <a:t>: text with references (hyperlinks) to other immediately accessible text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TCP</a:t>
            </a:r>
            <a:r>
              <a:rPr sz="1638"/>
              <a:t>: Transmission Control Protocol, provides reliable delivery of data packets (ordering, error-checking, etc)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IP</a:t>
            </a:r>
            <a:r>
              <a:rPr sz="1638"/>
              <a:t>: Internet Protocol, naming scheme (IPv4: 32 bits, IPv6: 128 bits)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DNS</a:t>
            </a:r>
            <a:r>
              <a:rPr sz="1638"/>
              <a:t>: Domain Naming System (domain names; use gethostbyaddr/gethostbyname/etc to retrieve DNS host entries)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URL: </a:t>
            </a:r>
            <a:r>
              <a:rPr sz="1638"/>
              <a:t>name/reference of a resource (eg </a:t>
            </a:r>
            <a:r>
              <a:rPr sz="1638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http://www.example.org/wiki/Main_Page</a:t>
            </a:r>
            <a:r>
              <a:rPr sz="1638"/>
              <a:t>) 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CGI: </a:t>
            </a:r>
            <a:r>
              <a:rPr sz="1638"/>
              <a:t>Common Gateway Interface (standard method to generate dynamic content on web-pages; interface between server/scripting programs)</a:t>
            </a:r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Dynamic Content: </a:t>
            </a:r>
            <a:r>
              <a:rPr sz="1638"/>
              <a:t>construction is controlled by server-side scripts (using client inputs</a:t>
            </a:r>
            <a:endParaRPr sz="1638" b="1"/>
          </a:p>
          <a:p>
            <a:pPr marL="832104" lvl="1" indent="-277368" defTabSz="832104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638" b="1"/>
              <a:t>Static Content: </a:t>
            </a:r>
            <a:r>
              <a:rPr sz="1638"/>
              <a:t>delivered to user exactly as stored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Synchronization Concepts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370548" y="752514"/>
            <a:ext cx="8021558" cy="4626843"/>
          </a:xfrm>
          <a:prstGeom prst="rect">
            <a:avLst/>
          </a:prstGeom>
        </p:spPr>
        <p:txBody>
          <a:bodyPr lIns="0" tIns="0" rIns="0" bIns="0"/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Threads: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logical flow in context of a process (can be multiple threads per process).  Scheduled by kernel, identified by tid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own stack, share heap/globals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Pthreads API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pthread_create: run routine in context of new thread with args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pthread_join: block thread until specified thread terminates, reaps resources held by terminated thread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pthread_self: get tid of calling thread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pthread_detach: detaches joinable thread, thread can reap itself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Thread Un-safe Functions: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Class 1: do not protect shared variables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Class 2: preserve state across multiple invocations (str_tok, rand)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Class 3: return pointer to static variable (gethostbyname)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Class 4: call other thread-unsafe functions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endParaRPr/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endParaRPr/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endParaRPr/>
          </a:p>
          <a:p>
            <a:pPr marL="812800" lvl="1" indent="-203200" defTabSz="457200">
              <a:spcBef>
                <a:spcPts val="1200"/>
              </a:spcBef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812800" lvl="1" indent="-203200" defTabSz="457200">
              <a:spcBef>
                <a:spcPts val="1200"/>
              </a:spcBef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endParaRPr sz="2200" u="sng"/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Thread Safety: </a:t>
            </a:r>
          </a:p>
          <a:p>
            <a:pPr marL="457200" lvl="0" indent="-317500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endParaRPr sz="2200" u="sng"/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Locking Primitives: 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Scheduling Problems: 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Concurrency Problems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endParaRPr sz="2200" u="sng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Synchronization Concepts (con.)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396875" y="898179"/>
            <a:ext cx="8027659" cy="5010219"/>
          </a:xfrm>
          <a:prstGeom prst="rect">
            <a:avLst/>
          </a:prstGeom>
        </p:spPr>
        <p:txBody>
          <a:bodyPr lIns="0" tIns="0" rIns="0" bIns="0"/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Locking Primitives: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b="1"/>
              <a:t>Semaphores</a:t>
            </a:r>
            <a:r>
              <a:t>: counter used to control access to resource (init with sem_init(sem_t *sem, 0, unsigned int value)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P(s): decrements s if s is &gt; 0, else blocks thread (sem_wait)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V(s): increments s, chooses arbitrary thread to proceed if multiple threads blocked at P (sem_post)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b="1"/>
              <a:t>Mutexes</a:t>
            </a:r>
            <a:r>
              <a:t>: binary semaphores (0/1 value)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Concurrency Problems: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b="1"/>
              <a:t>Deadlock</a:t>
            </a:r>
            <a:r>
              <a:t>: no threads can make progress (circular dependency, resources can’t be released).  e.g. thread 1 has A, waiting for B; thread 2 has B, waiting for A)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b="1"/>
              <a:t>Livelock: </a:t>
            </a:r>
            <a:r>
              <a:t>thread constantly change wrt each other, but neither makes progress (eg both threads detect deadlock, actions mirror each other exactly)</a:t>
            </a:r>
            <a:endParaRPr b="1"/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endParaRPr sz="2200" u="sng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357015" y="49844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 dirty="0"/>
              <a:t>Synchronization Concepts (con.)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xfrm>
            <a:off x="371790" y="779073"/>
            <a:ext cx="8522780" cy="4394184"/>
          </a:xfrm>
          <a:prstGeom prst="rect">
            <a:avLst/>
          </a:prstGeom>
        </p:spPr>
        <p:txBody>
          <a:bodyPr lIns="0" tIns="0" rIns="0" bIns="0"/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Starvation: 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some threads never get serviced (eg unfair scheduling, priority inversion, etc).  Consequence of readers-writers solution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Consumers-Producers: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shared a bounded buffer with n slots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producer adds items to buffer, if empty spaces present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consumer removes items from buffer, if items present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u="sng"/>
              <a:t>implementation</a:t>
            </a:r>
            <a:r>
              <a:t>: semaphores to keep track of no. slots available/no. items in buffer, mutex to add/remove item from buffer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/>
              <a:t>Readers-Writers: 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multiple readers can access resource at a time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only one writer can access resource at a time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t>policies: favor readers/favor writers.  Either may lead to starvation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u="sng"/>
              <a:t>implementation</a:t>
            </a:r>
            <a:r>
              <a:t> (favor readers): keep track of no. readers; first reader prevents writers from proceeding, last reader allows writers to proceed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endParaRPr sz="2200" u="sng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xfrm>
            <a:off x="357015" y="-32084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 dirty="0"/>
              <a:t>Synchronization Problems/Tips</a:t>
            </a:r>
          </a:p>
        </p:txBody>
      </p:sp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xfrm>
            <a:off x="396875" y="584026"/>
            <a:ext cx="8731781" cy="4579577"/>
          </a:xfrm>
          <a:prstGeom prst="rect">
            <a:avLst/>
          </a:prstGeom>
        </p:spPr>
        <p:txBody>
          <a:bodyPr lIns="0" tIns="0" rIns="0" bIns="0"/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 dirty="0"/>
              <a:t>Potential Questions: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Is there a race on a value?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Add locking primitives to solve variants of readers/writers, producers/consumers problems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Identify/fix thread-unsafe function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 dirty="0"/>
              <a:t>Tips: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Draw diagrams to determine thread execution ordering (similar to processes); determine shared resources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Copying values to malloc’d memory blocks usually solves problems of resource sharing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Sharing globals/addresses of stack-allocated variables among threads requires synchronization (pthread_join, locking)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Acquire/release locks in reverse order (acquire A,B; release B, A); ensure that locks are released at end of all execution paths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Understand textbook solutions to readers/writers, producers/consumers problems (need/ordering of locks, usage of counters)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endParaRPr dirty="0"/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endParaRPr sz="2200" u="sng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-29103" y="1084366"/>
            <a:ext cx="9144001" cy="8180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8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800"/>
              <a:t>Practice Problems</a:t>
            </a:r>
          </a:p>
        </p:txBody>
      </p:sp>
      <p:pic>
        <p:nvPicPr>
          <p:cNvPr id="19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6544" y="2042127"/>
            <a:ext cx="4572707" cy="283905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6748167" y="4485644"/>
            <a:ext cx="1608382" cy="49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defRPr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1400"/>
              <a:t>Should NOT be you on the final!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357015" y="13640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Floating Point</a:t>
            </a:r>
          </a:p>
        </p:txBody>
      </p:sp>
      <p:pic>
        <p:nvPicPr>
          <p:cNvPr id="197" name="Screen Shot 2014-11-29 at 3.56.36 AM.png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625310" y="626049"/>
            <a:ext cx="5893562" cy="4617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xfrm>
            <a:off x="357015" y="13640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Assembly Translation</a:t>
            </a:r>
          </a:p>
        </p:txBody>
      </p:sp>
      <p:pic>
        <p:nvPicPr>
          <p:cNvPr id="200" name="Screen Shot 2014-11-29 at 6.30.0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3138" y="383968"/>
            <a:ext cx="3442585" cy="4581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 Shot 2014-11-29 at 6.29.5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448" y="674391"/>
            <a:ext cx="3018931" cy="4404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357015" y="13640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Switch Statement</a:t>
            </a:r>
          </a:p>
        </p:txBody>
      </p:sp>
      <p:pic>
        <p:nvPicPr>
          <p:cNvPr id="204" name="Screen Shot 2014-11-29 at 3.58.32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85" y="616411"/>
            <a:ext cx="4836643" cy="4450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 Shot 2014-11-29 at 3.58.48 AM.png"/>
          <p:cNvPicPr/>
          <p:nvPr/>
        </p:nvPicPr>
        <p:blipFill>
          <a:blip r:embed="rId3">
            <a:extLst/>
          </a:blip>
          <a:srcRect t="6152" r="52380"/>
          <a:stretch>
            <a:fillRect/>
          </a:stretch>
        </p:blipFill>
        <p:spPr>
          <a:xfrm>
            <a:off x="5299623" y="630425"/>
            <a:ext cx="2372734" cy="4450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 dirty="0"/>
              <a:t>… is due </a:t>
            </a:r>
            <a:r>
              <a:rPr lang="en-US" sz="2400" dirty="0" smtClean="0"/>
              <a:t>tomorrow</a:t>
            </a:r>
            <a:r>
              <a:rPr sz="2400" dirty="0" smtClean="0"/>
              <a:t>!</a:t>
            </a:r>
            <a:endParaRPr sz="2400" dirty="0"/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396874" y="1021554"/>
            <a:ext cx="7896301" cy="37290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lang="en-US" sz="2200" dirty="0" smtClean="0"/>
              <a:t>Due Tuesday</a:t>
            </a:r>
            <a:r>
              <a:rPr sz="2200" dirty="0" smtClean="0"/>
              <a:t>, </a:t>
            </a:r>
            <a:r>
              <a:rPr lang="en-US" sz="2200" dirty="0" smtClean="0"/>
              <a:t>April 28</a:t>
            </a:r>
            <a:r>
              <a:rPr lang="en-US" sz="2200" baseline="30000" dirty="0" smtClean="0"/>
              <a:t>th</a:t>
            </a:r>
            <a:endParaRPr sz="2200" baseline="30000" dirty="0"/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lang="en-US" sz="2200" dirty="0" smtClean="0"/>
              <a:t>Penalty l</a:t>
            </a:r>
            <a:r>
              <a:rPr sz="2200" dirty="0" smtClean="0"/>
              <a:t>ate </a:t>
            </a:r>
            <a:r>
              <a:rPr sz="2200" dirty="0"/>
              <a:t>days </a:t>
            </a:r>
            <a:r>
              <a:rPr sz="2200" dirty="0" smtClean="0"/>
              <a:t>allowed</a:t>
            </a:r>
            <a:r>
              <a:rPr lang="en-US" sz="2200" dirty="0" smtClean="0"/>
              <a:t>…</a:t>
            </a:r>
            <a:r>
              <a:rPr sz="2200" dirty="0" smtClean="0"/>
              <a:t>  </a:t>
            </a:r>
            <a:endParaRPr sz="2200" dirty="0"/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… </a:t>
            </a:r>
            <a:r>
              <a:rPr lang="en-US" dirty="0" smtClean="0"/>
              <a:t>but no grace days. Please finish on time!!!</a:t>
            </a:r>
            <a:endParaRPr dirty="0"/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dirty="0"/>
              <a:t>Reminder: we will test your proxy manually 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http://www.cs.cmu.edu/~213/index.html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http://csapp.cs.cmu.edu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http://www.cmu.edu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http://www.amazon.com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dirty="0"/>
              <a:t>We will read your code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Correctness issues (race conditions, robustness, etc)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lang="en-US" dirty="0" smtClean="0"/>
              <a:t>Style points</a:t>
            </a:r>
            <a:r>
              <a:rPr dirty="0" smtClean="0"/>
              <a:t>: </a:t>
            </a:r>
            <a:r>
              <a:rPr dirty="0"/>
              <a:t>make </a:t>
            </a:r>
            <a:r>
              <a:rPr lang="en-US" dirty="0" smtClean="0"/>
              <a:t>your code shine</a:t>
            </a:r>
            <a:r>
              <a:rPr dirty="0" smtClean="0"/>
              <a:t>! </a:t>
            </a:r>
            <a:r>
              <a:rPr dirty="0"/>
              <a:t>(write clean, well-documented, well-modularized code</a:t>
            </a:r>
          </a:p>
        </p:txBody>
      </p:sp>
      <p:pic>
        <p:nvPicPr>
          <p:cNvPr id="60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38481" y="569262"/>
            <a:ext cx="2109078" cy="2123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357015" y="13640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Stacks</a:t>
            </a:r>
          </a:p>
        </p:txBody>
      </p:sp>
      <p:pic>
        <p:nvPicPr>
          <p:cNvPr id="208" name="Screen Shot 2014-11-29 at 4.31.14 AM.png"/>
          <p:cNvPicPr/>
          <p:nvPr/>
        </p:nvPicPr>
        <p:blipFill>
          <a:blip r:embed="rId2">
            <a:extLst/>
          </a:blip>
          <a:srcRect b="4455"/>
          <a:stretch>
            <a:fillRect/>
          </a:stretch>
        </p:blipFill>
        <p:spPr>
          <a:xfrm>
            <a:off x="7300937" y="177005"/>
            <a:ext cx="1433435" cy="4914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 Shot 2014-11-29 at 4.31.06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926" y="576037"/>
            <a:ext cx="6135135" cy="3991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357015" y="13640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Caches</a:t>
            </a:r>
          </a:p>
        </p:txBody>
      </p:sp>
      <p:pic>
        <p:nvPicPr>
          <p:cNvPr id="212" name="Screen Shot 2014-11-29 at 3.59.27 PM.png"/>
          <p:cNvPicPr/>
          <p:nvPr/>
        </p:nvPicPr>
        <p:blipFill>
          <a:blip r:embed="rId2">
            <a:extLst/>
          </a:blip>
          <a:srcRect r="2663"/>
          <a:stretch>
            <a:fillRect/>
          </a:stretch>
        </p:blipFill>
        <p:spPr>
          <a:xfrm>
            <a:off x="4477414" y="1163592"/>
            <a:ext cx="4627010" cy="261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 Shot 2014-11-29 at 3.59.14 PM.png"/>
          <p:cNvPicPr/>
          <p:nvPr/>
        </p:nvPicPr>
        <p:blipFill>
          <a:blip r:embed="rId3">
            <a:extLst/>
          </a:blip>
          <a:srcRect l="855" r="3283"/>
          <a:stretch>
            <a:fillRect/>
          </a:stretch>
        </p:blipFill>
        <p:spPr>
          <a:xfrm>
            <a:off x="118492" y="809739"/>
            <a:ext cx="4310021" cy="2843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creen Shot 2014-11-29 at 1.31.1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930" y="1811675"/>
            <a:ext cx="3458266" cy="2628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creen Shot 2014-11-29 at 1.30.58 PM.png"/>
          <p:cNvPicPr/>
          <p:nvPr/>
        </p:nvPicPr>
        <p:blipFill>
          <a:blip r:embed="rId3">
            <a:extLst/>
          </a:blip>
          <a:srcRect t="12612"/>
          <a:stretch>
            <a:fillRect/>
          </a:stretch>
        </p:blipFill>
        <p:spPr>
          <a:xfrm>
            <a:off x="5560233" y="170880"/>
            <a:ext cx="3006753" cy="4985927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357015" y="13640"/>
            <a:ext cx="7592102" cy="81809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Processes/IO</a:t>
            </a:r>
          </a:p>
        </p:txBody>
      </p:sp>
      <p:pic>
        <p:nvPicPr>
          <p:cNvPr id="218" name="Screen Shot 2014-11-29 at 1.32.24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548" y="883919"/>
            <a:ext cx="4677031" cy="548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xfrm>
            <a:off x="357015" y="146773"/>
            <a:ext cx="7592102" cy="818098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2400" dirty="0" smtClean="0">
                <a:latin typeface="Arial Bold"/>
                <a:ea typeface="Arial Bold"/>
                <a:cs typeface="Arial Bold"/>
                <a:sym typeface="Arial Bold"/>
              </a:rPr>
              <a:t>Signals</a:t>
            </a:r>
            <a:r>
              <a:rPr lang="en-US" sz="2400" dirty="0" smtClean="0">
                <a:latin typeface="Arial Bold"/>
                <a:ea typeface="Arial Bold"/>
                <a:cs typeface="Arial Bold"/>
                <a:sym typeface="Arial Bold"/>
              </a:rPr>
              <a:t/>
            </a:r>
            <a:br>
              <a:rPr lang="en-US" sz="2400" dirty="0" smtClean="0">
                <a:latin typeface="Arial Bold"/>
                <a:ea typeface="Arial Bold"/>
                <a:cs typeface="Arial Bold"/>
                <a:sym typeface="Arial Bold"/>
              </a:rPr>
            </a:br>
            <a:endParaRPr sz="2400" dirty="0"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221" name="Screen Shot 2014-11-29 at 4.01.38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986" y="564923"/>
            <a:ext cx="3194326" cy="2447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 Shot 2014-11-29 at 4.02.41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261" y="2988560"/>
            <a:ext cx="2715775" cy="1924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 Shot 2014-11-29 at 4.03.31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91407" y="346771"/>
            <a:ext cx="3194326" cy="4449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 Shot 2014-11-29 at 4.03.19 A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69756" y="2943067"/>
            <a:ext cx="2602705" cy="1836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57015" y="-2224"/>
            <a:ext cx="7592102" cy="81809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Virtual Memory</a:t>
            </a:r>
          </a:p>
        </p:txBody>
      </p:sp>
      <p:pic>
        <p:nvPicPr>
          <p:cNvPr id="227" name="Screen Shot 2014-11-29 at 4.14.43 AM.png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4440" y="1148327"/>
            <a:ext cx="4505228" cy="3455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creen Shot 2014-11-29 at 4.15.01 AM.png"/>
          <p:cNvPicPr/>
          <p:nvPr/>
        </p:nvPicPr>
        <p:blipFill>
          <a:blip r:embed="rId3">
            <a:extLst/>
          </a:blip>
          <a:srcRect l="7365" t="27576" r="7365" b="7618"/>
          <a:stretch>
            <a:fillRect/>
          </a:stretch>
        </p:blipFill>
        <p:spPr>
          <a:xfrm>
            <a:off x="4707509" y="770164"/>
            <a:ext cx="3249560" cy="543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creen Shot 2014-11-29 at 4.15.24 AM.png"/>
          <p:cNvPicPr/>
          <p:nvPr/>
        </p:nvPicPr>
        <p:blipFill>
          <a:blip r:embed="rId4">
            <a:extLst/>
          </a:blip>
          <a:srcRect b="36104"/>
          <a:stretch>
            <a:fillRect/>
          </a:stretch>
        </p:blipFill>
        <p:spPr>
          <a:xfrm>
            <a:off x="4575296" y="3166026"/>
            <a:ext cx="4505365" cy="1681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creen Shot 2014-11-29 at 4.16.45 A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96685" y="1373835"/>
            <a:ext cx="4462549" cy="1731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357015" y="13640"/>
            <a:ext cx="7592102" cy="818098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2400" dirty="0" smtClean="0">
                <a:latin typeface="Arial Bold"/>
                <a:ea typeface="Arial Bold"/>
                <a:cs typeface="Arial Bold"/>
                <a:sym typeface="Arial Bold"/>
              </a:rPr>
              <a:t>Synchronization</a:t>
            </a:r>
            <a:endParaRPr sz="2400" dirty="0"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233" name="Screen Shot 2014-11-29 at 4.08.5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186" y="661008"/>
            <a:ext cx="6221617" cy="1679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Screen Shot 2014-11-29 at 4.09.07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553" y="2434575"/>
            <a:ext cx="2390649" cy="1099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 Shot 2014-11-29 at 4.09.12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3319" y="2384711"/>
            <a:ext cx="4384343" cy="2709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57015" y="13640"/>
            <a:ext cx="7592102" cy="818098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2400" dirty="0">
                <a:latin typeface="Arial Bold"/>
                <a:ea typeface="Arial Bold"/>
                <a:cs typeface="Arial Bold"/>
                <a:sym typeface="Arial Bold"/>
              </a:rPr>
              <a:t>Thread </a:t>
            </a:r>
            <a:r>
              <a:rPr sz="2400" dirty="0" smtClean="0">
                <a:latin typeface="Arial Bold"/>
                <a:ea typeface="Arial Bold"/>
                <a:cs typeface="Arial Bold"/>
                <a:sym typeface="Arial Bold"/>
              </a:rPr>
              <a:t>Safety</a:t>
            </a:r>
            <a:endParaRPr sz="2400" dirty="0"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238" name="Screen Shot 2014-11-29 at 1.22.1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" y="934066"/>
            <a:ext cx="4584308" cy="2063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Screen Shot 2014-11-29 at 1.22.19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860" y="725552"/>
            <a:ext cx="2440797" cy="248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14-11-29 at 1.22.36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019" y="3100070"/>
            <a:ext cx="4326229" cy="1774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14-11-29 at 1.35.53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71778" y="681990"/>
            <a:ext cx="4835551" cy="2063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 Shot 2014-11-29 at 1.36.39 P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07255" y="2857102"/>
            <a:ext cx="2440798" cy="2260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-1" y="391167"/>
            <a:ext cx="9144002" cy="221764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31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3100"/>
              <a:t>Answers</a:t>
            </a:r>
          </a:p>
        </p:txBody>
      </p:sp>
      <p:pic>
        <p:nvPicPr>
          <p:cNvPr id="24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7223" y="2087641"/>
            <a:ext cx="3409622" cy="256055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6748167" y="4485644"/>
            <a:ext cx="187602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defRPr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 algn="l">
              <a:defRPr sz="1800"/>
            </a:pPr>
            <a:r>
              <a:rPr sz="1400" dirty="0" smtClean="0"/>
              <a:t>Apologies</a:t>
            </a:r>
            <a:r>
              <a:rPr lang="en-US" sz="1400" dirty="0" smtClean="0"/>
              <a:t> f</a:t>
            </a:r>
            <a:r>
              <a:rPr sz="1400" dirty="0" smtClean="0"/>
              <a:t>or </a:t>
            </a:r>
            <a:r>
              <a:rPr lang="en-US" sz="1400" dirty="0" smtClean="0"/>
              <a:t>Arjun’s </a:t>
            </a:r>
            <a:r>
              <a:rPr sz="1400" dirty="0" smtClean="0"/>
              <a:t>handwriting</a:t>
            </a:r>
            <a:r>
              <a:rPr sz="1400" dirty="0"/>
              <a:t>.  :(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KIC Image 0003.jpg"/>
          <p:cNvPicPr/>
          <p:nvPr/>
        </p:nvPicPr>
        <p:blipFill>
          <a:blip r:embed="rId2">
            <a:extLst/>
          </a:blip>
          <a:srcRect b="13259"/>
          <a:stretch>
            <a:fillRect/>
          </a:stretch>
        </p:blipFill>
        <p:spPr>
          <a:xfrm rot="5400000">
            <a:off x="1982985" y="-1027119"/>
            <a:ext cx="5178222" cy="7197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KIC Image 0004.jpg"/>
          <p:cNvPicPr/>
          <p:nvPr/>
        </p:nvPicPr>
        <p:blipFill>
          <a:blip r:embed="rId2">
            <a:extLst/>
          </a:blip>
          <a:srcRect l="18010" t="1141" r="9844" b="22155"/>
          <a:stretch>
            <a:fillRect/>
          </a:stretch>
        </p:blipFill>
        <p:spPr>
          <a:xfrm rot="5400000">
            <a:off x="1981619" y="-2052059"/>
            <a:ext cx="5180678" cy="9214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-1" y="1173266"/>
            <a:ext cx="9144002" cy="8180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8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800"/>
              <a:t>Final Exam Details</a:t>
            </a:r>
          </a:p>
        </p:txBody>
      </p:sp>
      <p:pic>
        <p:nvPicPr>
          <p:cNvPr id="6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0089" y="2142916"/>
            <a:ext cx="3583822" cy="2687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KIC Image 0008.jpg"/>
          <p:cNvPicPr/>
          <p:nvPr/>
        </p:nvPicPr>
        <p:blipFill>
          <a:blip r:embed="rId2">
            <a:extLst/>
          </a:blip>
          <a:srcRect l="17781" t="3702" r="12376" b="21887"/>
          <a:stretch>
            <a:fillRect/>
          </a:stretch>
        </p:blipFill>
        <p:spPr>
          <a:xfrm rot="5400000">
            <a:off x="2140320" y="-1884270"/>
            <a:ext cx="5144465" cy="8912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KIC Image 0007.jpg"/>
          <p:cNvPicPr/>
          <p:nvPr/>
        </p:nvPicPr>
        <p:blipFill>
          <a:blip r:embed="rId2">
            <a:extLst/>
          </a:blip>
          <a:srcRect l="17907" t="466" r="10597" b="22491"/>
          <a:stretch>
            <a:fillRect/>
          </a:stretch>
        </p:blipFill>
        <p:spPr>
          <a:xfrm rot="5400000">
            <a:off x="2033838" y="-2081682"/>
            <a:ext cx="5143672" cy="9272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KIC Image 0010.jpg"/>
          <p:cNvPicPr/>
          <p:nvPr/>
        </p:nvPicPr>
        <p:blipFill>
          <a:blip r:embed="rId2">
            <a:extLst/>
          </a:blip>
          <a:srcRect l="17928" r="2137" b="10239"/>
          <a:stretch>
            <a:fillRect/>
          </a:stretch>
        </p:blipFill>
        <p:spPr>
          <a:xfrm rot="5400000">
            <a:off x="1991807" y="-1648512"/>
            <a:ext cx="5160536" cy="8440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KIC Image 0009.jpg"/>
          <p:cNvPicPr/>
          <p:nvPr/>
        </p:nvPicPr>
        <p:blipFill>
          <a:blip r:embed="rId2">
            <a:extLst/>
          </a:blip>
          <a:srcRect l="17815" r="11893" b="16210"/>
          <a:stretch>
            <a:fillRect/>
          </a:stretch>
        </p:blipFill>
        <p:spPr>
          <a:xfrm rot="5400000">
            <a:off x="2060752" y="-2003769"/>
            <a:ext cx="5022368" cy="9116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KIC Image 0002.jpg"/>
          <p:cNvPicPr/>
          <p:nvPr/>
        </p:nvPicPr>
        <p:blipFill>
          <a:blip r:embed="rId2">
            <a:extLst/>
          </a:blip>
          <a:srcRect l="16736" t="821" b="15178"/>
          <a:stretch>
            <a:fillRect/>
          </a:stretch>
        </p:blipFill>
        <p:spPr>
          <a:xfrm rot="5400000">
            <a:off x="1890391" y="-1590442"/>
            <a:ext cx="5148972" cy="832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KIC Image 0001.jpg"/>
          <p:cNvPicPr/>
          <p:nvPr/>
        </p:nvPicPr>
        <p:blipFill>
          <a:blip r:embed="rId2">
            <a:extLst/>
          </a:blip>
          <a:srcRect l="16592" r="12601" b="12816"/>
          <a:stretch>
            <a:fillRect/>
          </a:stretch>
        </p:blipFill>
        <p:spPr>
          <a:xfrm rot="5400000">
            <a:off x="1957761" y="-2089251"/>
            <a:ext cx="5042793" cy="9297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KIC Image 0005.jpg"/>
          <p:cNvPicPr/>
          <p:nvPr/>
        </p:nvPicPr>
        <p:blipFill>
          <a:blip r:embed="rId2">
            <a:extLst/>
          </a:blip>
          <a:srcRect l="17286" r="2299" b="13262"/>
          <a:stretch>
            <a:fillRect/>
          </a:stretch>
        </p:blipFill>
        <p:spPr>
          <a:xfrm rot="5400000">
            <a:off x="1838613" y="-1769637"/>
            <a:ext cx="5167181" cy="8682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KIC Image 0006.jpg"/>
          <p:cNvPicPr/>
          <p:nvPr/>
        </p:nvPicPr>
        <p:blipFill>
          <a:blip r:embed="rId2">
            <a:extLst/>
          </a:blip>
          <a:srcRect l="18243" r="9852" b="21656"/>
          <a:stretch>
            <a:fillRect/>
          </a:stretch>
        </p:blipFill>
        <p:spPr>
          <a:xfrm rot="5400000">
            <a:off x="2000775" y="-1937422"/>
            <a:ext cx="5142554" cy="9018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xfrm>
            <a:off x="-1" y="391167"/>
            <a:ext cx="9144002" cy="221764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algn="ctr">
              <a:defRPr sz="1800"/>
            </a:pPr>
            <a:r>
              <a:rPr sz="3100">
                <a:latin typeface="Arial Bold"/>
                <a:ea typeface="Arial Bold"/>
                <a:cs typeface="Arial Bold"/>
                <a:sym typeface="Arial Bold"/>
              </a:rPr>
              <a:t>Questions?</a:t>
            </a:r>
          </a:p>
          <a:p>
            <a:pPr lvl="0" algn="ctr">
              <a:defRPr sz="1800"/>
            </a:pPr>
            <a:r>
              <a:rPr sz="3100">
                <a:latin typeface="Arial Bold"/>
                <a:ea typeface="Arial Bold"/>
                <a:cs typeface="Arial Bold"/>
                <a:sym typeface="Arial Bold"/>
              </a:rPr>
              <a:t>All the Best! </a:t>
            </a:r>
          </a:p>
        </p:txBody>
      </p:sp>
      <p:pic>
        <p:nvPicPr>
          <p:cNvPr id="26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9160" y="2189000"/>
            <a:ext cx="3585680" cy="2515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Final Exam Details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96874" y="1021554"/>
            <a:ext cx="7896301" cy="37290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b="1" dirty="0" smtClean="0"/>
              <a:t>Mon </a:t>
            </a:r>
            <a:r>
              <a:rPr lang="en-US" sz="2200" b="1" dirty="0" smtClean="0"/>
              <a:t>May 4</a:t>
            </a:r>
            <a:r>
              <a:rPr lang="en-US" sz="2200" b="1" baseline="30000" dirty="0" smtClean="0"/>
              <a:t>th</a:t>
            </a:r>
            <a:r>
              <a:rPr sz="2200" b="1" dirty="0" smtClean="0"/>
              <a:t> </a:t>
            </a:r>
            <a:r>
              <a:rPr sz="2200" b="1" dirty="0"/>
              <a:t>to </a:t>
            </a:r>
            <a:r>
              <a:rPr lang="en-US" sz="2200" b="1" dirty="0" smtClean="0"/>
              <a:t>Fri May 8</a:t>
            </a:r>
            <a:r>
              <a:rPr lang="en-US" sz="2200" b="1" baseline="30000" dirty="0" smtClean="0"/>
              <a:t>th</a:t>
            </a:r>
            <a:endParaRPr sz="2200" b="1" baseline="30000" dirty="0"/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lang="en-US" dirty="0" smtClean="0"/>
              <a:t>Sign-ups will open soon!</a:t>
            </a:r>
            <a:endParaRPr dirty="0"/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dirty="0"/>
              <a:t>10 problems, nominal time is 2-3 hours, but you get 6 hours!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lang="en-US" sz="2200" dirty="0" smtClean="0"/>
              <a:t>Review session to take place in the near future! </a:t>
            </a:r>
            <a:r>
              <a:rPr lang="en-US" sz="1800" dirty="0" smtClean="0"/>
              <a:t>Stay tuned…</a:t>
            </a:r>
            <a:endParaRPr sz="2200" dirty="0"/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dirty="0"/>
              <a:t>Cumulative: Chapters 1-3, 6-12</a:t>
            </a:r>
          </a:p>
          <a:p>
            <a:pPr marL="527755" lvl="0" indent="-388055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2200" u="sng" dirty="0"/>
              <a:t>2</a:t>
            </a:r>
            <a:r>
              <a:rPr sz="2200" dirty="0"/>
              <a:t> double-sided 8 1/2 x 11 sheets of notes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dirty="0"/>
              <a:t>No pre-worked problems</a:t>
            </a:r>
          </a:p>
          <a:p>
            <a:pPr marL="914400" lvl="1" indent="-304800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lang="en-US" dirty="0" smtClean="0"/>
              <a:t>Scratch paper will be provided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-29103" y="1084366"/>
            <a:ext cx="9144001" cy="8180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8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800"/>
              <a:t>Course Review</a:t>
            </a:r>
          </a:p>
        </p:txBody>
      </p:sp>
      <p:pic>
        <p:nvPicPr>
          <p:cNvPr id="69" name="pasted-image.png"/>
          <p:cNvPicPr/>
          <p:nvPr/>
        </p:nvPicPr>
        <p:blipFill>
          <a:blip r:embed="rId2">
            <a:extLst/>
          </a:blip>
          <a:srcRect b="5320"/>
          <a:stretch>
            <a:fillRect/>
          </a:stretch>
        </p:blipFill>
        <p:spPr>
          <a:xfrm>
            <a:off x="2589212" y="1853255"/>
            <a:ext cx="3965479" cy="2936029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5859694" y="4632166"/>
            <a:ext cx="1260012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1400"/>
              <a:t>Lol, not really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Course Review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396874" y="1021554"/>
            <a:ext cx="7896301" cy="3729003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464424" lvl="0" indent="-341488" defTabSz="804672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936" dirty="0"/>
              <a:t>Integers/Floats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 dirty="0"/>
              <a:t>properties/arithmetic rules</a:t>
            </a:r>
          </a:p>
          <a:p>
            <a:pPr marL="464424" lvl="0" indent="-341488" defTabSz="804672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936" dirty="0"/>
              <a:t>Assembly 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 dirty="0"/>
              <a:t>basic operators/memory addressing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 dirty="0"/>
              <a:t>control flow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 dirty="0"/>
              <a:t>procedures/stacks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 dirty="0"/>
              <a:t>arrays/structs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 dirty="0"/>
              <a:t>x86 vs x86-64</a:t>
            </a:r>
          </a:p>
          <a:p>
            <a:pPr marL="464424" lvl="0" indent="-341488" defTabSz="804672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936" dirty="0"/>
              <a:t>Memory Hierarchy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 dirty="0"/>
              <a:t>caches (address translation/implementation)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 dirty="0"/>
              <a:t>locality/cache friendly code</a:t>
            </a:r>
          </a:p>
          <a:p>
            <a:pPr marL="464424" lvl="0" indent="-341488" defTabSz="804672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936" dirty="0"/>
              <a:t>Exceptional Control Flow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 dirty="0"/>
              <a:t>exceptions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 dirty="0"/>
              <a:t>processes (syscalls, properties)</a:t>
            </a:r>
          </a:p>
          <a:p>
            <a:pPr marL="804672" lvl="1" indent="-268223" defTabSz="804672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584" dirty="0"/>
              <a:t>signals (handlers, masks, synchronization)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74898" y="1006239"/>
            <a:ext cx="3476906" cy="538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+mj-ea"/>
                <a:cs typeface="Arial"/>
                <a:sym typeface="Avenir Roman"/>
              </a:rPr>
              <a:t>Linking?!? … maybe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+mj-ea"/>
              <a:cs typeface="Arial"/>
              <a:sym typeface="Avenir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357016" y="326758"/>
            <a:ext cx="7592101" cy="5715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400"/>
              <a:t>Course Review (con)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396874" y="1021554"/>
            <a:ext cx="7896301" cy="3729003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432759" lvl="0" indent="-318205" defTabSz="749808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803"/>
              <a:t>Virtual Memory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uses (caching, memory management/protection)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implementation (page tables, TLB)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address translation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dynamic memory allocation</a:t>
            </a:r>
          </a:p>
          <a:p>
            <a:pPr marL="432759" lvl="0" indent="-318205" defTabSz="749808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803"/>
              <a:t>File IO 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syscalls (open, read/write, dup/dup2)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file-descriptor/file-entry tables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Rio package (buffered/unbuffered IO)</a:t>
            </a:r>
          </a:p>
          <a:p>
            <a:pPr marL="432759" lvl="0" indent="-318205" defTabSz="749808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803"/>
              <a:t>Networking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sockets API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networking terminology (protocols, DNS, LAN’s)</a:t>
            </a:r>
          </a:p>
          <a:p>
            <a:pPr marL="432759" lvl="0" indent="-318205" defTabSz="749808">
              <a:buClr>
                <a:srgbClr val="990000"/>
              </a:buClr>
              <a:buSzPct val="58332"/>
              <a:buFont typeface="Trebuchet MS"/>
              <a:buChar char="■"/>
              <a:defRPr sz="1800"/>
            </a:pPr>
            <a:r>
              <a:rPr sz="1803"/>
              <a:t>Synchronization 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pthreads API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thread safety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scheduling problems (starvation, readers-writers, producers-consumers)</a:t>
            </a:r>
          </a:p>
          <a:p>
            <a:pPr marL="749808" lvl="1" indent="-249936" defTabSz="749808">
              <a:buClr>
                <a:srgbClr val="990000"/>
              </a:buClr>
              <a:buSzPct val="50000"/>
              <a:buFont typeface="Trebuchet MS"/>
              <a:buChar char="■"/>
              <a:defRPr sz="1800"/>
            </a:pPr>
            <a:r>
              <a:rPr sz="1476"/>
              <a:t>concurrency problems (deadlock, livelock)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4132</Words>
  <Application>Microsoft Macintosh PowerPoint</Application>
  <PresentationFormat>On-screen Show (16:9)</PresentationFormat>
  <Paragraphs>435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Default</vt:lpstr>
      <vt:lpstr>15-213 Recitation: Final Exam Review</vt:lpstr>
      <vt:lpstr>Agenda</vt:lpstr>
      <vt:lpstr>Proxy Lab</vt:lpstr>
      <vt:lpstr>… is due tomorrow!</vt:lpstr>
      <vt:lpstr>Final Exam Details</vt:lpstr>
      <vt:lpstr>Final Exam Details</vt:lpstr>
      <vt:lpstr>Course Review</vt:lpstr>
      <vt:lpstr>Course Review</vt:lpstr>
      <vt:lpstr>Course Review (con)</vt:lpstr>
      <vt:lpstr>Course Review In-Depth</vt:lpstr>
      <vt:lpstr>In-depth Review</vt:lpstr>
      <vt:lpstr>Integers/Floats Concepts</vt:lpstr>
      <vt:lpstr>Integers/Floats Exam Problems/Tips</vt:lpstr>
      <vt:lpstr>Assembly Concepts</vt:lpstr>
      <vt:lpstr>Assembly Concepts (Arrays/Structs/Unions)</vt:lpstr>
      <vt:lpstr>Assembly Concepts (Procedures/Stacks)</vt:lpstr>
      <vt:lpstr>Assembly Concepts (x86 vs x86-64, Miscellaneous)</vt:lpstr>
      <vt:lpstr>Assembly Problems/Tips</vt:lpstr>
      <vt:lpstr>Assembly Problems/Tips</vt:lpstr>
      <vt:lpstr>Memory Hierarchy</vt:lpstr>
      <vt:lpstr>Memory Hierarchy Problems/Tips</vt:lpstr>
      <vt:lpstr>Processes Concepts</vt:lpstr>
      <vt:lpstr>Signals Concepts</vt:lpstr>
      <vt:lpstr>ECF Problems/Tips</vt:lpstr>
      <vt:lpstr>Virtual Memory Concepts</vt:lpstr>
      <vt:lpstr>Virtual Memory Problems/Tips</vt:lpstr>
      <vt:lpstr>Dynamic Memory Allocation Concepts</vt:lpstr>
      <vt:lpstr>Dynamic Memory Allocation Problems/Tips</vt:lpstr>
      <vt:lpstr>IO Concepts</vt:lpstr>
      <vt:lpstr>Networking Concepts</vt:lpstr>
      <vt:lpstr>Networking Concepts (con)</vt:lpstr>
      <vt:lpstr>Synchronization Concepts</vt:lpstr>
      <vt:lpstr>Synchronization Concepts (con.)</vt:lpstr>
      <vt:lpstr>Synchronization Concepts (con.)</vt:lpstr>
      <vt:lpstr>Synchronization Problems/Tips</vt:lpstr>
      <vt:lpstr>Practice Problems</vt:lpstr>
      <vt:lpstr>Floating Point</vt:lpstr>
      <vt:lpstr>Assembly Translation</vt:lpstr>
      <vt:lpstr>Switch Statement</vt:lpstr>
      <vt:lpstr>Stacks</vt:lpstr>
      <vt:lpstr>Caches</vt:lpstr>
      <vt:lpstr>Processes/IO</vt:lpstr>
      <vt:lpstr>Signals </vt:lpstr>
      <vt:lpstr>Virtual Memory</vt:lpstr>
      <vt:lpstr>Synchronization</vt:lpstr>
      <vt:lpstr>Thread Safety</vt:lpstr>
      <vt:lpstr>Answers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 All the Best!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15-213 Recitation: Final Exam Review</dc:title>
  <cp:lastModifiedBy>Felipe Vargas</cp:lastModifiedBy>
  <cp:revision>6</cp:revision>
  <dcterms:modified xsi:type="dcterms:W3CDTF">2015-04-27T05:38:51Z</dcterms:modified>
</cp:coreProperties>
</file>